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960" r:id="rId2"/>
    <p:sldId id="870" r:id="rId3"/>
    <p:sldId id="871" r:id="rId4"/>
    <p:sldId id="934" r:id="rId5"/>
    <p:sldId id="939" r:id="rId6"/>
    <p:sldId id="938" r:id="rId7"/>
    <p:sldId id="935" r:id="rId8"/>
    <p:sldId id="936" r:id="rId9"/>
    <p:sldId id="969" r:id="rId10"/>
    <p:sldId id="974" r:id="rId11"/>
    <p:sldId id="975" r:id="rId12"/>
    <p:sldId id="962" r:id="rId13"/>
    <p:sldId id="970" r:id="rId14"/>
    <p:sldId id="976" r:id="rId15"/>
    <p:sldId id="977" r:id="rId16"/>
    <p:sldId id="874" r:id="rId17"/>
    <p:sldId id="875" r:id="rId18"/>
    <p:sldId id="910" r:id="rId19"/>
    <p:sldId id="876" r:id="rId20"/>
    <p:sldId id="912" r:id="rId21"/>
    <p:sldId id="877" r:id="rId22"/>
    <p:sldId id="994" r:id="rId23"/>
    <p:sldId id="878" r:id="rId24"/>
    <p:sldId id="942" r:id="rId25"/>
    <p:sldId id="978" r:id="rId26"/>
    <p:sldId id="979" r:id="rId27"/>
    <p:sldId id="980" r:id="rId28"/>
    <p:sldId id="981" r:id="rId29"/>
    <p:sldId id="992" r:id="rId30"/>
    <p:sldId id="991" r:id="rId31"/>
    <p:sldId id="982" r:id="rId32"/>
    <p:sldId id="983" r:id="rId33"/>
    <p:sldId id="984" r:id="rId34"/>
    <p:sldId id="985" r:id="rId35"/>
    <p:sldId id="986" r:id="rId36"/>
    <p:sldId id="971" r:id="rId37"/>
    <p:sldId id="993" r:id="rId38"/>
    <p:sldId id="987" r:id="rId39"/>
    <p:sldId id="988" r:id="rId40"/>
    <p:sldId id="989" r:id="rId41"/>
    <p:sldId id="966" r:id="rId42"/>
    <p:sldId id="963" r:id="rId43"/>
    <p:sldId id="973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66FF"/>
    <a:srgbClr val="006600"/>
    <a:srgbClr val="008000"/>
    <a:srgbClr val="FF33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77575" autoAdjust="0"/>
  </p:normalViewPr>
  <p:slideViewPr>
    <p:cSldViewPr>
      <p:cViewPr>
        <p:scale>
          <a:sx n="69" d="100"/>
          <a:sy n="69" d="100"/>
        </p:scale>
        <p:origin x="-188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B1DF-B8E1-4645-92A9-4607FFEB4807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E0C5-8900-4363-BCED-1C8AC6A671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015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Omega-3" TargetMode="External"/><Relationship Id="rId7" Type="http://schemas.openxmlformats.org/officeDocument/2006/relationships/hyperlink" Target="https://it.wikipedia.org/wiki/Acido_linoleico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Omega-6" TargetMode="External"/><Relationship Id="rId5" Type="http://schemas.openxmlformats.org/officeDocument/2006/relationships/hyperlink" Target="https://it.wikipedia.org/wiki/Acido_%CE%B1-linolenico" TargetMode="External"/><Relationship Id="rId4" Type="http://schemas.openxmlformats.org/officeDocument/2006/relationships/hyperlink" Target="https://it.wikipedia.org/wiki/Doppio_legame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rati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ging" TargetMode="External"/><Relationship Id="rId5" Type="http://schemas.openxmlformats.org/officeDocument/2006/relationships/hyperlink" Target="https://en.wikipedia.org/wiki/Wrinkle" TargetMode="External"/><Relationship Id="rId4" Type="http://schemas.openxmlformats.org/officeDocument/2006/relationships/hyperlink" Target="https://en.wikipedia.org/wiki/Human_skin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ermatologia" TargetMode="External"/><Relationship Id="rId7" Type="http://schemas.openxmlformats.org/officeDocument/2006/relationships/hyperlink" Target="https://en.wikipedia.org/wiki/Massachusetts_General_Hospita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Harvard_Medical_School" TargetMode="External"/><Relationship Id="rId5" Type="http://schemas.openxmlformats.org/officeDocument/2006/relationships/hyperlink" Target="https://it.wikipedia.org/wiki/Pelle" TargetMode="External"/><Relationship Id="rId4" Type="http://schemas.openxmlformats.org/officeDocument/2006/relationships/hyperlink" Target="https://it.wikipedia.org/wiki/Melanin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854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8596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298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9551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9551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Antioxidants neutralize free radicals by donating one of their own electrons, ending the electron-"stealing" reaction. Antioxidants neutralize free radicals by donating one of their own electrons, ending the electron-"stealing" reaction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844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844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hlinkClick r:id="rId3" tooltip="Omega-3"/>
              </a:rPr>
              <a:t>omega-3</a:t>
            </a:r>
            <a:r>
              <a:rPr lang="it-IT" dirty="0" smtClean="0"/>
              <a:t>: quando l'ultimo </a:t>
            </a:r>
            <a:r>
              <a:rPr lang="it-IT" dirty="0" smtClean="0">
                <a:hlinkClick r:id="rId4" tooltip="Doppio legame"/>
              </a:rPr>
              <a:t>doppio legame</a:t>
            </a:r>
            <a:r>
              <a:rPr lang="it-IT" dirty="0" smtClean="0"/>
              <a:t> è presente sul terzo carbonio a partire dalla fine (ad esempio </a:t>
            </a:r>
            <a:r>
              <a:rPr lang="it-IT" dirty="0" smtClean="0">
                <a:hlinkClick r:id="rId5" tooltip="Acido α-linolenico"/>
              </a:rPr>
              <a:t>acido α-linolenico</a:t>
            </a:r>
            <a:r>
              <a:rPr lang="it-IT" dirty="0" smtClean="0"/>
              <a:t> C 18:3);</a:t>
            </a:r>
          </a:p>
          <a:p>
            <a:r>
              <a:rPr lang="it-IT" dirty="0" smtClean="0">
                <a:hlinkClick r:id="rId6" tooltip="Omega-6"/>
              </a:rPr>
              <a:t>omega-6</a:t>
            </a:r>
            <a:r>
              <a:rPr lang="it-IT" dirty="0" smtClean="0"/>
              <a:t>: quando l'ultimo doppio legame è presente sul sesto carbonio a partire dalla fine (ad esempio </a:t>
            </a:r>
            <a:r>
              <a:rPr lang="it-IT" dirty="0" smtClean="0">
                <a:hlinkClick r:id="rId7" tooltip="Acido linoleico"/>
              </a:rPr>
              <a:t>acido linoleico</a:t>
            </a:r>
            <a:r>
              <a:rPr lang="it-IT" dirty="0" smtClean="0"/>
              <a:t> C 18:2);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722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722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7221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722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1651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8446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0261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42567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0261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6617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7932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 smtClean="0"/>
              <a:t>(LDL e HDL= </a:t>
            </a:r>
            <a:r>
              <a:rPr lang="en-US" sz="1400" b="1" i="1" dirty="0" err="1" smtClean="0"/>
              <a:t>proteine</a:t>
            </a:r>
            <a:r>
              <a:rPr lang="en-US" sz="1400" b="1" i="1" dirty="0" smtClean="0"/>
              <a:t> di </a:t>
            </a:r>
            <a:r>
              <a:rPr lang="en-US" sz="1400" b="1" i="1" dirty="0" err="1" smtClean="0"/>
              <a:t>trasporto</a:t>
            </a:r>
            <a:r>
              <a:rPr lang="en-US" sz="1400" b="1" i="1" dirty="0" smtClean="0"/>
              <a:t> del </a:t>
            </a:r>
            <a:r>
              <a:rPr lang="en-US" sz="1400" b="1" i="1" dirty="0" err="1" smtClean="0"/>
              <a:t>colesterolo</a:t>
            </a:r>
            <a:r>
              <a:rPr lang="en-US" sz="1400" b="1" i="1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7932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318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Forma allotropica dell’ossigeno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095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85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/>
              <a:t>Collagene: </a:t>
            </a:r>
            <a:r>
              <a:rPr lang="en-US" sz="1200" dirty="0" smtClean="0"/>
              <a:t>Along with soft </a:t>
            </a:r>
            <a:r>
              <a:rPr lang="en-US" sz="1200" dirty="0" smtClean="0">
                <a:hlinkClick r:id="rId3" tooltip="Keratin"/>
              </a:rPr>
              <a:t>keratin</a:t>
            </a:r>
            <a:r>
              <a:rPr lang="en-US" sz="1200" dirty="0" smtClean="0"/>
              <a:t>, it is responsible for </a:t>
            </a:r>
            <a:r>
              <a:rPr lang="en-US" sz="1200" dirty="0" smtClean="0">
                <a:hlinkClick r:id="rId4" tooltip="Human skin"/>
              </a:rPr>
              <a:t>skin</a:t>
            </a:r>
            <a:r>
              <a:rPr lang="en-US" sz="1200" dirty="0" smtClean="0"/>
              <a:t> strength and elasticity, and its degradation leads to </a:t>
            </a:r>
            <a:r>
              <a:rPr lang="en-US" sz="1200" dirty="0" smtClean="0">
                <a:hlinkClick r:id="rId5" tooltip="Wrinkle"/>
              </a:rPr>
              <a:t>wrinkles</a:t>
            </a:r>
            <a:r>
              <a:rPr lang="en-US" sz="1200" dirty="0" smtClean="0"/>
              <a:t> that accompany </a:t>
            </a:r>
            <a:r>
              <a:rPr lang="en-US" sz="1200" dirty="0" smtClean="0">
                <a:hlinkClick r:id="rId6" tooltip="Aging"/>
              </a:rPr>
              <a:t>aging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37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37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37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37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it-IT" dirty="0" smtClean="0"/>
              <a:t>E’ una classificazione utilizzata in </a:t>
            </a:r>
            <a:r>
              <a:rPr lang="it-IT" dirty="0" smtClean="0">
                <a:hlinkClick r:id="rId3" tooltip="Dermatologia"/>
              </a:rPr>
              <a:t>dermatologia</a:t>
            </a:r>
            <a:r>
              <a:rPr lang="it-IT" dirty="0" smtClean="0"/>
              <a:t>, determinata sulla qualità e sulla quantità di </a:t>
            </a:r>
            <a:r>
              <a:rPr lang="it-IT" dirty="0" smtClean="0">
                <a:hlinkClick r:id="rId4" tooltip="Melanina"/>
              </a:rPr>
              <a:t>melanina</a:t>
            </a:r>
            <a:r>
              <a:rPr lang="it-IT" dirty="0" smtClean="0"/>
              <a:t> presente in condizioni basali nella </a:t>
            </a:r>
            <a:r>
              <a:rPr lang="it-IT" dirty="0" smtClean="0">
                <a:hlinkClick r:id="rId5" tooltip="Pelle"/>
              </a:rPr>
              <a:t>pelle</a:t>
            </a:r>
            <a:r>
              <a:rPr lang="it-IT" dirty="0" smtClean="0"/>
              <a:t>. </a:t>
            </a:r>
          </a:p>
          <a:p>
            <a:endParaRPr lang="it-IT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was Chairman of the Department of Dermatology at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Harvard Medical School"/>
              </a:rPr>
              <a:t>Harvard Medical School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Chief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assachusetts General Hospital"/>
              </a:rPr>
              <a:t>Massachusetts General Hospital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Dermatology Service from 1959 to 1987. He has been described as "the father of modern academic dermatology" and as "the most influential dermatologist of the last 100 years“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Ricerca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esposizione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UV e melanoma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E0C5-8900-4363-BCED-1C8AC6A671F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698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2921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2695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415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093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9331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589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337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293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1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688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190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E233-62AD-4D1D-BE43-803E883433EF}" type="datetimeFigureOut">
              <a:rPr lang="it-IT" smtClean="0"/>
              <a:pPr/>
              <a:t>06/03/2016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9DCD-58C3-499B-9F11-C24AF9160D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672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-personaltrainer.it/nutrizione/olio-di-palma.html" TargetMode="External"/><Relationship Id="rId3" Type="http://schemas.openxmlformats.org/officeDocument/2006/relationships/hyperlink" Target="http://www.my-personaltrainer.it/nutrizione/irrancidimento.html" TargetMode="External"/><Relationship Id="rId7" Type="http://schemas.openxmlformats.org/officeDocument/2006/relationships/hyperlink" Target="http://www.my-personaltrainer.it/nutrizione/olio-cocco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-personaltrainer.it/nutrizione/olio-di-mais.html" TargetMode="External"/><Relationship Id="rId5" Type="http://schemas.openxmlformats.org/officeDocument/2006/relationships/hyperlink" Target="http://www.my-personaltrainer.it/nutrizione/olio-di-soia.html" TargetMode="External"/><Relationship Id="rId4" Type="http://schemas.openxmlformats.org/officeDocument/2006/relationships/hyperlink" Target="http://www.my-personaltrainer.it/olio-oliva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-personaltrainer.it/dieta/dieta-gotta.html" TargetMode="External"/><Relationship Id="rId3" Type="http://schemas.openxmlformats.org/officeDocument/2006/relationships/hyperlink" Target="http://www.my-personaltrainer.it/salute/lassativi.html" TargetMode="External"/><Relationship Id="rId7" Type="http://schemas.openxmlformats.org/officeDocument/2006/relationships/hyperlink" Target="http://www.my-personaltrainer.it/febbre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-personaltrainer.it/integratori/decotto.html" TargetMode="External"/><Relationship Id="rId5" Type="http://schemas.openxmlformats.org/officeDocument/2006/relationships/hyperlink" Target="http://www.my-personaltrainer.it/salute/ulcera-gastrica.html" TargetMode="External"/><Relationship Id="rId10" Type="http://schemas.openxmlformats.org/officeDocument/2006/relationships/hyperlink" Target="http://www.my-personaltrainer.it/emorroidi.html" TargetMode="External"/><Relationship Id="rId4" Type="http://schemas.openxmlformats.org/officeDocument/2006/relationships/hyperlink" Target="http://www.my-personaltrainer.it/erboristeria/epatoprotettrici.html" TargetMode="External"/><Relationship Id="rId9" Type="http://schemas.openxmlformats.org/officeDocument/2006/relationships/hyperlink" Target="http://www.my-personaltrainer.it/ipertensione/ipertensione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gif"/><Relationship Id="rId4" Type="http://schemas.openxmlformats.org/officeDocument/2006/relationships/hyperlink" Target="http://www.corriere.it/cronache/16_febbraio_24/i-trenta-cibi-intelligenti-dieta-smartfood-74af65dc-da78-11e5-84e2-5233d26d29b4.s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7976" y="620688"/>
            <a:ext cx="7704856" cy="1077218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400050" algn="l"/>
              </a:tabLst>
            </a:pPr>
            <a:r>
              <a:rPr lang="it-IT" sz="3200" b="1" i="1" dirty="0" smtClean="0">
                <a:solidFill>
                  <a:srgbClr val="FF0000"/>
                </a:solidFill>
              </a:rPr>
              <a:t>Azione delle piante sulla salute e prevenzione dell’invecchiamento precoce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5445224"/>
            <a:ext cx="46805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Benito Righetti</a:t>
            </a:r>
          </a:p>
          <a:p>
            <a:r>
              <a:rPr lang="it-IT" sz="1400" i="1" dirty="0" smtClean="0"/>
              <a:t>Associazione Culturale Castiglionese</a:t>
            </a:r>
          </a:p>
          <a:p>
            <a:r>
              <a:rPr lang="it-IT" sz="1400" i="1" dirty="0" smtClean="0"/>
              <a:t>Umberto Foschi</a:t>
            </a:r>
          </a:p>
          <a:p>
            <a:endParaRPr lang="it-IT" dirty="0" smtClean="0"/>
          </a:p>
          <a:p>
            <a:r>
              <a:rPr lang="it-IT" sz="1400" i="1" dirty="0" smtClean="0"/>
              <a:t>05 Marzo 2016</a:t>
            </a:r>
            <a:endParaRPr lang="it-IT" sz="1400" i="1" dirty="0"/>
          </a:p>
        </p:txBody>
      </p:sp>
      <p:pic>
        <p:nvPicPr>
          <p:cNvPr id="2" name="Picture 2" descr="D:\seminari\Foschi\antios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338" y="1988840"/>
            <a:ext cx="46265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3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0020" y="2204864"/>
            <a:ext cx="4265368" cy="2088232"/>
          </a:xfrm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 smtClean="0">
                <a:solidFill>
                  <a:srgbClr val="C00000"/>
                </a:solidFill>
              </a:rPr>
              <a:t>UV-A: sono </a:t>
            </a:r>
            <a:r>
              <a:rPr lang="it-IT" sz="2200" b="1" dirty="0">
                <a:solidFill>
                  <a:srgbClr val="C00000"/>
                </a:solidFill>
              </a:rPr>
              <a:t>i principali responsabili </a:t>
            </a:r>
            <a:r>
              <a:rPr lang="it-IT" sz="2200" b="1" dirty="0" smtClean="0">
                <a:solidFill>
                  <a:srgbClr val="C00000"/>
                </a:solidFill>
              </a:rPr>
              <a:t>dell’invecchiamento della pelle.</a:t>
            </a:r>
          </a:p>
          <a:p>
            <a:pPr marL="0" indent="0" algn="just">
              <a:buNone/>
            </a:pPr>
            <a:r>
              <a:rPr lang="it-IT" sz="2000" dirty="0" smtClean="0"/>
              <a:t>L’80 % </a:t>
            </a:r>
            <a:r>
              <a:rPr lang="it-IT" sz="2000" dirty="0"/>
              <a:t>delle rughe è provocato </a:t>
            </a:r>
            <a:r>
              <a:rPr lang="it-IT" sz="2000" dirty="0" smtClean="0"/>
              <a:t>dal sole</a:t>
            </a:r>
            <a:r>
              <a:rPr lang="it-IT" sz="2000" dirty="0"/>
              <a:t> </a:t>
            </a:r>
            <a:r>
              <a:rPr lang="it-IT" sz="2000" dirty="0" smtClean="0"/>
              <a:t>per mutazioni degenerative del  </a:t>
            </a:r>
            <a:r>
              <a:rPr lang="it-IT" sz="2000" b="1" dirty="0" smtClean="0"/>
              <a:t>collagene </a:t>
            </a:r>
            <a:r>
              <a:rPr lang="it-IT" sz="2000" dirty="0" smtClean="0"/>
              <a:t>e</a:t>
            </a:r>
            <a:r>
              <a:rPr lang="it-IT" sz="2000" b="1" dirty="0" smtClean="0"/>
              <a:t> </a:t>
            </a:r>
            <a:r>
              <a:rPr lang="it-IT" sz="2000" dirty="0" smtClean="0"/>
              <a:t>dell’</a:t>
            </a:r>
            <a:r>
              <a:rPr lang="it-IT" sz="2000" u="sng" dirty="0" smtClean="0"/>
              <a:t>elastina</a:t>
            </a:r>
            <a:r>
              <a:rPr lang="it-IT" sz="2000" dirty="0" smtClean="0"/>
              <a:t>, proteine costituenti il tessuto connettivo.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11560" y="300698"/>
            <a:ext cx="793382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i="1" dirty="0" smtClean="0"/>
              <a:t>Effetti della radiazione UV sulla pelle</a:t>
            </a:r>
            <a:endParaRPr lang="it-IT" sz="3600" i="1" dirty="0"/>
          </a:p>
        </p:txBody>
      </p:sp>
      <p:pic>
        <p:nvPicPr>
          <p:cNvPr id="6147" name="Picture 3" descr="D:\seminari\arcobaleno\inquinamento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513169" cy="52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66687" y="3593201"/>
            <a:ext cx="2777313" cy="720080"/>
          </a:xfrm>
          <a:ln w="0"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Collagene al microscopio</a:t>
            </a:r>
          </a:p>
          <a:p>
            <a:pPr marL="0" indent="0" algn="just">
              <a:buNone/>
            </a:pP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elettronico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seminari\Foschi\collagen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19" y="2106160"/>
            <a:ext cx="6070868" cy="441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0398" y="1148550"/>
            <a:ext cx="800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ll</a:t>
            </a:r>
            <a:r>
              <a:rPr lang="it-IT" dirty="0"/>
              <a:t> </a:t>
            </a:r>
            <a:r>
              <a:rPr lang="it-IT" b="1" dirty="0"/>
              <a:t>collagene</a:t>
            </a:r>
            <a:r>
              <a:rPr lang="it-IT" dirty="0"/>
              <a:t> (o </a:t>
            </a:r>
            <a:r>
              <a:rPr lang="it-IT" b="1" dirty="0"/>
              <a:t>collageno</a:t>
            </a:r>
            <a:r>
              <a:rPr lang="it-IT" dirty="0"/>
              <a:t>) è </a:t>
            </a:r>
            <a:r>
              <a:rPr lang="it-IT" dirty="0" smtClean="0"/>
              <a:t>la principale proteina del tessuto connettivo negli animali. </a:t>
            </a:r>
            <a:r>
              <a:rPr lang="en-US" dirty="0"/>
              <a:t>È </a:t>
            </a:r>
            <a:r>
              <a:rPr lang="en-US" dirty="0" smtClean="0"/>
              <a:t>la </a:t>
            </a:r>
            <a:r>
              <a:rPr lang="en-US" dirty="0" err="1" smtClean="0"/>
              <a:t>proteina</a:t>
            </a:r>
            <a:r>
              <a:rPr lang="it-IT" dirty="0" smtClean="0"/>
              <a:t> </a:t>
            </a:r>
            <a:r>
              <a:rPr lang="it-IT" dirty="0"/>
              <a:t>più abbondante nei </a:t>
            </a:r>
            <a:r>
              <a:rPr lang="it-IT" dirty="0" smtClean="0"/>
              <a:t>mammiferi</a:t>
            </a:r>
            <a:r>
              <a:rPr lang="it-IT" dirty="0"/>
              <a:t> (circa il </a:t>
            </a:r>
            <a:r>
              <a:rPr lang="it-IT" dirty="0" smtClean="0"/>
              <a:t>25 % </a:t>
            </a:r>
            <a:r>
              <a:rPr lang="it-IT" dirty="0"/>
              <a:t>della massa proteica totale), rappresentando </a:t>
            </a:r>
            <a:r>
              <a:rPr lang="it-IT" dirty="0" smtClean="0"/>
              <a:t>nell‘uomo</a:t>
            </a:r>
            <a:r>
              <a:rPr lang="it-IT" dirty="0"/>
              <a:t> circa il </a:t>
            </a:r>
            <a:r>
              <a:rPr lang="it-IT" dirty="0" smtClean="0"/>
              <a:t>6 % </a:t>
            </a:r>
            <a:r>
              <a:rPr lang="it-IT" dirty="0"/>
              <a:t>del peso corporeo.</a:t>
            </a:r>
            <a:endParaRPr lang="en-US" dirty="0"/>
          </a:p>
        </p:txBody>
      </p:sp>
      <p:sp>
        <p:nvSpPr>
          <p:cNvPr id="9" name="CasellaDiTesto 3"/>
          <p:cNvSpPr txBox="1"/>
          <p:nvPr/>
        </p:nvSpPr>
        <p:spPr>
          <a:xfrm>
            <a:off x="323528" y="404663"/>
            <a:ext cx="813690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i="1" dirty="0"/>
              <a:t>C</a:t>
            </a:r>
            <a:r>
              <a:rPr lang="it-IT" sz="3600" i="1" dirty="0" smtClean="0"/>
              <a:t>ollagene</a:t>
            </a:r>
            <a:endParaRPr lang="it-IT" sz="3600" i="1" dirty="0"/>
          </a:p>
        </p:txBody>
      </p:sp>
    </p:spTree>
    <p:extLst>
      <p:ext uri="{BB962C8B-B14F-4D97-AF65-F5344CB8AC3E}">
        <p14:creationId xmlns:p14="http://schemas.microsoft.com/office/powerpoint/2010/main" xmlns="" val="3018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76056" y="332656"/>
            <a:ext cx="338437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/>
              <a:t>collagene</a:t>
            </a:r>
            <a:endParaRPr lang="it-IT" sz="3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2050" name="Picture 2" descr="D:\seminari\Foschi\collagene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169"/>
            <a:ext cx="3981182" cy="28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eminari\Foschi\collagen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1196" y="1484784"/>
            <a:ext cx="6291842" cy="493734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eminari\Foschi\collagen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4573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5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24128" y="1988840"/>
            <a:ext cx="2808312" cy="2232248"/>
          </a:xfrm>
          <a:ln w="0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4200" i="1" dirty="0" smtClean="0"/>
              <a:t>Districare </a:t>
            </a:r>
            <a:r>
              <a:rPr lang="it-IT" sz="4200" i="1" dirty="0"/>
              <a:t>il Collagene</a:t>
            </a:r>
            <a:r>
              <a:rPr lang="it-IT" sz="4200" dirty="0"/>
              <a:t> </a:t>
            </a:r>
            <a:r>
              <a:rPr lang="it-IT" sz="3400" dirty="0"/>
              <a:t>(</a:t>
            </a:r>
            <a:r>
              <a:rPr lang="it-IT" sz="3400" i="1" dirty="0"/>
              <a:t>Unraveling Collagen</a:t>
            </a:r>
            <a:r>
              <a:rPr lang="it-IT" sz="3400" dirty="0"/>
              <a:t>) </a:t>
            </a:r>
            <a:endParaRPr lang="it-IT" sz="3400" dirty="0" smtClean="0"/>
          </a:p>
          <a:p>
            <a:pPr marL="0" indent="0" algn="just">
              <a:buNone/>
            </a:pPr>
            <a:r>
              <a:rPr lang="it-IT" sz="3400" dirty="0" smtClean="0"/>
              <a:t>Julian </a:t>
            </a:r>
            <a:r>
              <a:rPr lang="it-IT" sz="3400" dirty="0"/>
              <a:t>Voss-Andreae</a:t>
            </a:r>
            <a:r>
              <a:rPr lang="it-IT" sz="3400" dirty="0" smtClean="0"/>
              <a:t>, 2005 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3300" dirty="0" smtClean="0"/>
              <a:t>Scultura in </a:t>
            </a:r>
            <a:r>
              <a:rPr lang="it-IT" sz="3300" dirty="0"/>
              <a:t>acciaio inossidabile, alta 3,40 m</a:t>
            </a:r>
            <a:r>
              <a:rPr lang="it-IT" sz="3300" dirty="0" smtClean="0"/>
              <a:t>. Stamfort</a:t>
            </a:r>
            <a:r>
              <a:rPr lang="it-IT" sz="3300" dirty="0"/>
              <a:t>, CT, </a:t>
            </a:r>
            <a:r>
              <a:rPr lang="it-IT" sz="3300" dirty="0" smtClean="0"/>
              <a:t>USA.</a:t>
            </a:r>
          </a:p>
          <a:p>
            <a:pPr marL="0" indent="0" algn="just">
              <a:buNone/>
            </a:pPr>
            <a:r>
              <a:rPr lang="it-IT" sz="3300" dirty="0" smtClean="0"/>
              <a:t>Realizzata usando </a:t>
            </a:r>
            <a:r>
              <a:rPr lang="it-IT" sz="3300" dirty="0"/>
              <a:t>le coordinate atomiche depositate nella </a:t>
            </a:r>
            <a:r>
              <a:rPr lang="it-IT" sz="3300" u="sng" dirty="0"/>
              <a:t>Protein Data </a:t>
            </a:r>
            <a:r>
              <a:rPr lang="it-IT" sz="3300" u="sng" dirty="0" smtClean="0"/>
              <a:t>Bank.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404664"/>
            <a:ext cx="813690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i="1" dirty="0"/>
              <a:t>C</a:t>
            </a:r>
            <a:r>
              <a:rPr lang="it-IT" sz="3600" i="1" dirty="0" smtClean="0"/>
              <a:t>ollagene</a:t>
            </a:r>
            <a:endParaRPr lang="it-IT" sz="3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08" y="1412776"/>
            <a:ext cx="5068404" cy="478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18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3"/>
          <p:cNvSpPr txBox="1"/>
          <p:nvPr/>
        </p:nvSpPr>
        <p:spPr>
          <a:xfrm>
            <a:off x="323528" y="404663"/>
            <a:ext cx="813690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i="1" dirty="0" smtClean="0"/>
              <a:t>Elastina</a:t>
            </a:r>
            <a:endParaRPr lang="it-IT" sz="3600" i="1" dirty="0"/>
          </a:p>
        </p:txBody>
      </p:sp>
      <p:pic>
        <p:nvPicPr>
          <p:cNvPr id="3074" name="Picture 2" descr="https://www.sigmaaldrich.com/content/dam/sigma-aldrich/product5/048/1714-elastin-l.eps/_jcr_content/renditions/1714-elastin-l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044" y="2204864"/>
            <a:ext cx="5513872" cy="409232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21457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L'</a:t>
            </a:r>
            <a:r>
              <a:rPr lang="it-IT" b="1" dirty="0"/>
              <a:t>elastina</a:t>
            </a:r>
            <a:r>
              <a:rPr lang="it-IT" dirty="0"/>
              <a:t> è una </a:t>
            </a:r>
            <a:r>
              <a:rPr lang="it-IT" dirty="0" smtClean="0"/>
              <a:t>proteina</a:t>
            </a:r>
            <a:r>
              <a:rPr lang="it-IT" dirty="0"/>
              <a:t> costituente il </a:t>
            </a:r>
            <a:r>
              <a:rPr lang="it-IT" dirty="0" smtClean="0"/>
              <a:t>tessuto connettivo</a:t>
            </a:r>
            <a:r>
              <a:rPr lang="it-IT" dirty="0"/>
              <a:t> che </a:t>
            </a:r>
            <a:r>
              <a:rPr lang="it-IT" dirty="0" smtClean="0"/>
              <a:t>è </a:t>
            </a:r>
            <a:r>
              <a:rPr lang="it-IT" u="sng" dirty="0" smtClean="0"/>
              <a:t>elastica</a:t>
            </a:r>
            <a:r>
              <a:rPr lang="it-IT" dirty="0"/>
              <a:t> e permette a molti tessuti dell'organismo di tornare alla loro forma originaria dopo essere stati sottoposti a forze di stiramento o di </a:t>
            </a:r>
            <a:r>
              <a:rPr lang="it-IT" dirty="0" smtClean="0"/>
              <a:t>contrazione.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54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64896" cy="4917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9603" y="5836478"/>
            <a:ext cx="213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Fonte: Dreamstime.com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9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807893" y="2670552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U</a:t>
            </a:r>
            <a:r>
              <a:rPr lang="it-IT" sz="1600" dirty="0" smtClean="0"/>
              <a:t>omo di </a:t>
            </a:r>
            <a:r>
              <a:rPr lang="it-IT" sz="1600" dirty="0"/>
              <a:t>69 anni e che per 18 anni </a:t>
            </a:r>
            <a:r>
              <a:rPr lang="it-IT" sz="1600" dirty="0" smtClean="0"/>
              <a:t>ha fatto </a:t>
            </a:r>
            <a:r>
              <a:rPr lang="it-IT" sz="1600" dirty="0"/>
              <a:t>il camionista. La parte sinistra del suo volto sembra molto più </a:t>
            </a:r>
            <a:r>
              <a:rPr lang="it-IT" sz="1600" dirty="0" smtClean="0"/>
              <a:t>vecchia, </a:t>
            </a:r>
            <a:r>
              <a:rPr lang="it-IT" sz="1600" dirty="0"/>
              <a:t>perché </a:t>
            </a:r>
            <a:r>
              <a:rPr lang="it-IT" sz="1600" dirty="0" smtClean="0"/>
              <a:t>quella a lato del finestrino.</a:t>
            </a:r>
            <a:endParaRPr lang="it-IT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11560" y="1470913"/>
            <a:ext cx="5688632" cy="4355410"/>
            <a:chOff x="611560" y="1470913"/>
            <a:chExt cx="5688632" cy="4355410"/>
          </a:xfrm>
        </p:grpSpPr>
        <p:pic>
          <p:nvPicPr>
            <p:cNvPr id="1026" name="Picture 2" descr="C:\Users\Public\Pictures\ozono_1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457"/>
            <a:stretch/>
          </p:blipFill>
          <p:spPr bwMode="auto">
            <a:xfrm>
              <a:off x="755576" y="1470913"/>
              <a:ext cx="5040560" cy="396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11560" y="5129707"/>
              <a:ext cx="5184576" cy="28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75856" y="5533935"/>
              <a:ext cx="302433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(New England Journal of Medicine)</a:t>
              </a:r>
              <a:endParaRPr lang="en-US" sz="13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CasellaDiTesto 3"/>
          <p:cNvSpPr txBox="1"/>
          <p:nvPr/>
        </p:nvSpPr>
        <p:spPr>
          <a:xfrm>
            <a:off x="493907" y="476672"/>
            <a:ext cx="789451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/>
              <a:t>Effetti della radiazione UV sulla pelle</a:t>
            </a:r>
            <a:endParaRPr lang="it-IT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241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802032" y="1400284"/>
            <a:ext cx="7298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Indica </a:t>
            </a:r>
            <a:r>
              <a:rPr lang="it-IT" u="sng" dirty="0"/>
              <a:t>le reazioni della pelle all'esposizione alla radiazione UV </a:t>
            </a:r>
            <a:r>
              <a:rPr lang="it-IT" dirty="0"/>
              <a:t>sulla base della </a:t>
            </a:r>
            <a:r>
              <a:rPr lang="it-IT" b="1" dirty="0"/>
              <a:t>qualità e quantità </a:t>
            </a:r>
            <a:r>
              <a:rPr lang="it-IT" u="sng" dirty="0"/>
              <a:t>di melanina</a:t>
            </a:r>
            <a:r>
              <a:rPr lang="it-IT" dirty="0"/>
              <a:t>.</a:t>
            </a:r>
          </a:p>
        </p:txBody>
      </p:sp>
      <p:sp>
        <p:nvSpPr>
          <p:cNvPr id="6" name="CasellaDiTesto 3"/>
          <p:cNvSpPr txBox="1"/>
          <p:nvPr/>
        </p:nvSpPr>
        <p:spPr>
          <a:xfrm>
            <a:off x="802032" y="396533"/>
            <a:ext cx="7298360" cy="8002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/>
              <a:t>La scala Fitzpatrick</a:t>
            </a:r>
          </a:p>
          <a:p>
            <a:r>
              <a:rPr lang="it-IT" b="1" i="1" dirty="0" smtClean="0"/>
              <a:t>       </a:t>
            </a:r>
            <a:r>
              <a:rPr lang="it-IT" sz="1700" b="1" i="1" dirty="0" smtClean="0"/>
              <a:t>(Prof. Thomas B. Fitzpatrick, 1919-2003 - Harvard Medical School)</a:t>
            </a:r>
            <a:endParaRPr lang="it-IT" sz="1700" b="1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41992" y="2096347"/>
            <a:ext cx="7658400" cy="4160371"/>
            <a:chOff x="395536" y="2096347"/>
            <a:chExt cx="7658400" cy="4160371"/>
          </a:xfrm>
        </p:grpSpPr>
        <p:grpSp>
          <p:nvGrpSpPr>
            <p:cNvPr id="11" name="Group 10"/>
            <p:cNvGrpSpPr/>
            <p:nvPr/>
          </p:nvGrpSpPr>
          <p:grpSpPr>
            <a:xfrm>
              <a:off x="395536" y="2204864"/>
              <a:ext cx="7442376" cy="4051854"/>
              <a:chOff x="514000" y="2204864"/>
              <a:chExt cx="7442376" cy="4051854"/>
            </a:xfrm>
          </p:grpSpPr>
          <p:pic>
            <p:nvPicPr>
              <p:cNvPr id="3074" name="Picture 2" descr="D:\seminari\arcobaleno\effetto serra\ijms-14-12222f7-1024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048" y="2204864"/>
                <a:ext cx="7010328" cy="3683392"/>
              </a:xfrm>
              <a:prstGeom prst="rect">
                <a:avLst/>
              </a:prstGeom>
              <a:noFill/>
              <a:ln w="0"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946049" y="3726324"/>
                <a:ext cx="1601662" cy="38408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en-US" sz="1900" b="1" dirty="0" err="1" smtClean="0"/>
                  <a:t>Fototipi</a:t>
                </a:r>
                <a:r>
                  <a:rPr lang="en-US" sz="1900" b="1" dirty="0" smtClean="0"/>
                  <a:t> </a:t>
                </a:r>
                <a:r>
                  <a:rPr lang="en-US" sz="1900" b="1" baseline="30000" dirty="0" smtClean="0"/>
                  <a:t>(*)</a:t>
                </a:r>
                <a:endParaRPr lang="en-US" sz="1900" baseline="300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46049" y="4365104"/>
                <a:ext cx="2304256" cy="323165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500" b="1" dirty="0" err="1" smtClean="0"/>
                  <a:t>Melanina</a:t>
                </a:r>
                <a:r>
                  <a:rPr lang="en-US" sz="1500" b="1" dirty="0" smtClean="0"/>
                  <a:t> </a:t>
                </a:r>
                <a:r>
                  <a:rPr lang="en-US" sz="1500" b="1" dirty="0" err="1" smtClean="0"/>
                  <a:t>nell’epidermide</a:t>
                </a:r>
                <a:endParaRPr lang="en-US" sz="15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62072" y="4854739"/>
                <a:ext cx="1385639" cy="374461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en-US" sz="1500" b="1" dirty="0" err="1" smtClean="0"/>
                  <a:t>Fenotipo</a:t>
                </a:r>
                <a:r>
                  <a:rPr lang="en-US" sz="1500" b="1" dirty="0" smtClean="0"/>
                  <a:t> UV</a:t>
                </a:r>
                <a:endParaRPr lang="en-US" sz="13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00569" y="5308489"/>
                <a:ext cx="1673671" cy="323165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err="1" smtClean="0"/>
                  <a:t>Rischio</a:t>
                </a:r>
                <a:r>
                  <a:rPr lang="en-US" sz="1500" b="1" dirty="0" smtClean="0"/>
                  <a:t> di </a:t>
                </a:r>
                <a:r>
                  <a:rPr lang="en-US" sz="1500" b="1" dirty="0" err="1" smtClean="0"/>
                  <a:t>cancro</a:t>
                </a:r>
                <a:endParaRPr lang="en-US" sz="1500" b="1" dirty="0" smtClean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74240" y="4852750"/>
                <a:ext cx="1836762" cy="37645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100"/>
                  </a:lnSpc>
                </a:pPr>
                <a:r>
                  <a:rPr lang="en-US" sz="1100" b="1" dirty="0" err="1" smtClean="0"/>
                  <a:t>Sensibile</a:t>
                </a:r>
                <a:r>
                  <a:rPr lang="en-US" sz="1100" b="1" dirty="0" smtClean="0"/>
                  <a:t> a UV</a:t>
                </a:r>
              </a:p>
              <a:p>
                <a:pPr>
                  <a:lnSpc>
                    <a:spcPts val="1100"/>
                  </a:lnSpc>
                </a:pPr>
                <a:r>
                  <a:rPr lang="en-US" sz="1100" dirty="0" smtClean="0"/>
                  <a:t>Si </a:t>
                </a:r>
                <a:r>
                  <a:rPr lang="en-US" sz="1100" dirty="0" err="1" smtClean="0"/>
                  <a:t>scotta</a:t>
                </a:r>
                <a:r>
                  <a:rPr lang="en-US" sz="1100" dirty="0" smtClean="0"/>
                  <a:t>; non </a:t>
                </a:r>
                <a:r>
                  <a:rPr lang="en-US" sz="1100" dirty="0" err="1" smtClean="0"/>
                  <a:t>si</a:t>
                </a:r>
                <a:r>
                  <a:rPr lang="en-US" sz="1100" dirty="0" smtClean="0"/>
                  <a:t> </a:t>
                </a:r>
                <a:r>
                  <a:rPr lang="en-US" sz="1100" dirty="0" err="1" smtClean="0"/>
                  <a:t>abbronza</a:t>
                </a:r>
                <a:endParaRPr lang="en-US" sz="11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80295" y="4852750"/>
                <a:ext cx="1693884" cy="376450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100"/>
                  </a:lnSpc>
                </a:pPr>
                <a:r>
                  <a:rPr lang="en-US" sz="1100" b="1" dirty="0" err="1" smtClean="0"/>
                  <a:t>Resiste</a:t>
                </a:r>
                <a:r>
                  <a:rPr lang="en-US" sz="1100" b="1" dirty="0" smtClean="0"/>
                  <a:t> a UV</a:t>
                </a:r>
              </a:p>
              <a:p>
                <a:pPr algn="r">
                  <a:lnSpc>
                    <a:spcPts val="1100"/>
                  </a:lnSpc>
                </a:pPr>
                <a:r>
                  <a:rPr lang="en-US" sz="1100" dirty="0" smtClean="0"/>
                  <a:t>Si </a:t>
                </a:r>
                <a:r>
                  <a:rPr lang="en-US" sz="1100" dirty="0" err="1" smtClean="0"/>
                  <a:t>abbronza</a:t>
                </a:r>
                <a:r>
                  <a:rPr lang="en-US" sz="1100" dirty="0" smtClean="0"/>
                  <a:t>; non </a:t>
                </a:r>
                <a:r>
                  <a:rPr lang="en-US" sz="1100" dirty="0" err="1" smtClean="0"/>
                  <a:t>si</a:t>
                </a:r>
                <a:r>
                  <a:rPr lang="en-US" sz="1100" dirty="0" smtClean="0"/>
                  <a:t> </a:t>
                </a:r>
                <a:r>
                  <a:rPr lang="en-US" sz="1100" dirty="0" err="1" smtClean="0"/>
                  <a:t>scotta</a:t>
                </a:r>
                <a:endParaRPr lang="en-US" sz="11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4000" y="5918164"/>
                <a:ext cx="3312368" cy="338554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baseline="30000" dirty="0" smtClean="0"/>
                  <a:t>(*)</a:t>
                </a:r>
                <a:r>
                  <a:rPr lang="en-US" sz="1600" dirty="0" smtClean="0"/>
                  <a:t> in base al </a:t>
                </a:r>
                <a:r>
                  <a:rPr lang="en-US" sz="1600" dirty="0" err="1" smtClean="0"/>
                  <a:t>colore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della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pelle</a:t>
                </a:r>
                <a:endParaRPr lang="en-US" sz="16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55576" y="2096347"/>
              <a:ext cx="7298360" cy="3791909"/>
              <a:chOff x="755576" y="2096347"/>
              <a:chExt cx="7298360" cy="37919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736427" y="2263660"/>
                <a:ext cx="6029477" cy="934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8778751">
                <a:off x="2573141" y="2546294"/>
                <a:ext cx="1216131" cy="4056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dirty="0" smtClean="0"/>
                  <a:t>Nord </a:t>
                </a:r>
                <a:r>
                  <a:rPr lang="en-US" sz="1200" dirty="0" err="1" smtClean="0"/>
                  <a:t>Europeo</a:t>
                </a:r>
                <a:endParaRPr lang="en-US" sz="1200" dirty="0" smtClean="0"/>
              </a:p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Inglese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8778751">
                <a:off x="3589840" y="2628177"/>
                <a:ext cx="1012233" cy="402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Europeo</a:t>
                </a:r>
                <a:endParaRPr lang="en-US" sz="1200" dirty="0" smtClean="0"/>
              </a:p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Scandinavo</a:t>
                </a:r>
                <a:endParaRPr lang="en-US" sz="12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8778751">
                <a:off x="4479871" y="2555742"/>
                <a:ext cx="130609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Sud</a:t>
                </a:r>
                <a:r>
                  <a:rPr lang="en-US" sz="1200" dirty="0" smtClean="0"/>
                  <a:t>- </a:t>
                </a:r>
                <a:r>
                  <a:rPr lang="en-US" sz="1200" dirty="0" err="1" smtClean="0"/>
                  <a:t>Europeo</a:t>
                </a:r>
                <a:endParaRPr lang="en-US" sz="1200" dirty="0" smtClean="0"/>
              </a:p>
              <a:p>
                <a:pPr>
                  <a:lnSpc>
                    <a:spcPts val="1200"/>
                  </a:lnSpc>
                </a:pPr>
                <a:r>
                  <a:rPr lang="en-US" sz="1200" dirty="0" smtClean="0"/>
                  <a:t>Centro-</a:t>
                </a:r>
                <a:r>
                  <a:rPr lang="en-US" sz="1200" dirty="0" err="1" smtClean="0"/>
                  <a:t>Europeo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8778751">
                <a:off x="5391573" y="2561521"/>
                <a:ext cx="1225831" cy="409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Mediterraneo</a:t>
                </a:r>
                <a:endParaRPr lang="en-US" sz="1200" dirty="0" smtClean="0"/>
              </a:p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Asiatico</a:t>
                </a:r>
                <a:r>
                  <a:rPr lang="en-US" sz="1200" dirty="0" smtClean="0"/>
                  <a:t>, Latino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8778751">
                <a:off x="6248717" y="2529734"/>
                <a:ext cx="1269064" cy="402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Indiano</a:t>
                </a:r>
                <a:r>
                  <a:rPr lang="en-US" sz="1200" dirty="0" smtClean="0"/>
                  <a:t>, </a:t>
                </a:r>
                <a:r>
                  <a:rPr lang="en-US" sz="1200" dirty="0" err="1" smtClean="0"/>
                  <a:t>Africano</a:t>
                </a:r>
                <a:endParaRPr lang="en-US" sz="1200" dirty="0" smtClean="0"/>
              </a:p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Nativo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d’America</a:t>
                </a:r>
                <a:endParaRPr lang="en-US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8778751">
                <a:off x="7173256" y="2582011"/>
                <a:ext cx="1185295" cy="402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Africano</a:t>
                </a:r>
                <a:endParaRPr lang="en-US" sz="1200" dirty="0" smtClean="0"/>
              </a:p>
              <a:p>
                <a:pPr>
                  <a:lnSpc>
                    <a:spcPts val="1200"/>
                  </a:lnSpc>
                </a:pPr>
                <a:r>
                  <a:rPr lang="en-US" sz="1200" dirty="0" err="1" smtClean="0"/>
                  <a:t>Aborigeno</a:t>
                </a:r>
                <a:endParaRPr lang="en-US" sz="12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55576" y="2165980"/>
                <a:ext cx="7298360" cy="37222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592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86824" y="1221090"/>
            <a:ext cx="6460795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L'eccessiva </a:t>
            </a:r>
            <a:r>
              <a:rPr lang="it-IT" dirty="0"/>
              <a:t>esposizione a tutte le bande di radiazione UV </a:t>
            </a:r>
            <a:r>
              <a:rPr lang="it-IT" dirty="0" smtClean="0"/>
              <a:t>può provocare </a:t>
            </a:r>
            <a:r>
              <a:rPr lang="it-IT" b="1" dirty="0" smtClean="0"/>
              <a:t>effetti </a:t>
            </a:r>
            <a:r>
              <a:rPr lang="it-IT" b="1" dirty="0"/>
              <a:t>dannosi cronici sulla </a:t>
            </a:r>
            <a:r>
              <a:rPr lang="it-IT" b="1" dirty="0">
                <a:solidFill>
                  <a:srgbClr val="FF0000"/>
                </a:solidFill>
              </a:rPr>
              <a:t>pelle</a:t>
            </a:r>
            <a:r>
              <a:rPr lang="it-IT" dirty="0"/>
              <a:t>, </a:t>
            </a:r>
            <a:r>
              <a:rPr lang="it-IT" dirty="0" smtClean="0"/>
              <a:t>sugli </a:t>
            </a:r>
            <a:r>
              <a:rPr lang="it-IT" b="1" dirty="0" smtClean="0"/>
              <a:t>occhi</a:t>
            </a:r>
            <a:r>
              <a:rPr lang="it-IT" dirty="0" smtClean="0"/>
              <a:t>, </a:t>
            </a:r>
            <a:r>
              <a:rPr lang="it-IT" dirty="0"/>
              <a:t>e </a:t>
            </a:r>
            <a:r>
              <a:rPr lang="it-IT" dirty="0" smtClean="0"/>
              <a:t>sul </a:t>
            </a:r>
            <a:r>
              <a:rPr lang="it-IT" u="sng" dirty="0" smtClean="0"/>
              <a:t>sistema immunitario</a:t>
            </a:r>
          </a:p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Pu</a:t>
            </a:r>
            <a:r>
              <a:rPr lang="it-IT" dirty="0">
                <a:solidFill>
                  <a:srgbClr val="FF0000"/>
                </a:solidFill>
              </a:rPr>
              <a:t>ò</a:t>
            </a:r>
            <a:r>
              <a:rPr lang="it-IT" dirty="0" smtClean="0">
                <a:solidFill>
                  <a:srgbClr val="FF0000"/>
                </a:solidFill>
              </a:rPr>
              <a:t> causare danni alla catena del DNA.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CasellaDiTesto 3"/>
          <p:cNvSpPr txBox="1"/>
          <p:nvPr/>
        </p:nvSpPr>
        <p:spPr>
          <a:xfrm>
            <a:off x="871695" y="476672"/>
            <a:ext cx="672464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/>
              <a:t>Effetti della radiazione UV sul corpo umano</a:t>
            </a:r>
            <a:endParaRPr lang="it-IT" sz="2800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394092" y="2524011"/>
            <a:ext cx="5904655" cy="3267306"/>
            <a:chOff x="899592" y="2204864"/>
            <a:chExt cx="7000993" cy="4104456"/>
          </a:xfrm>
        </p:grpSpPr>
        <p:pic>
          <p:nvPicPr>
            <p:cNvPr id="2050" name="Picture 2" descr="D:\seminari\arcobaleno\effetto serra\DN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04864"/>
              <a:ext cx="7000993" cy="4104456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71600" y="2276872"/>
              <a:ext cx="1948116" cy="811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DNA </a:t>
              </a:r>
              <a:r>
                <a:rPr lang="en-US" b="1" dirty="0" smtClean="0"/>
                <a:t>prima</a:t>
              </a:r>
              <a:r>
                <a:rPr lang="en-US" dirty="0" smtClean="0"/>
                <a:t> del </a:t>
              </a:r>
              <a:r>
                <a:rPr lang="en-US" dirty="0" err="1" smtClean="0"/>
                <a:t>trattamento</a:t>
              </a:r>
              <a:r>
                <a:rPr lang="en-US" dirty="0" smtClean="0"/>
                <a:t> UV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9992" y="2348880"/>
              <a:ext cx="1224136" cy="57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15008" y="2312875"/>
              <a:ext cx="1963693" cy="81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DNA </a:t>
              </a:r>
              <a:r>
                <a:rPr lang="en-US" b="1" dirty="0" err="1" smtClean="0"/>
                <a:t>dopo</a:t>
              </a:r>
              <a:r>
                <a:rPr lang="en-US" b="1" dirty="0" smtClean="0"/>
                <a:t> </a:t>
              </a:r>
              <a:r>
                <a:rPr lang="en-US" dirty="0" err="1"/>
                <a:t>i</a:t>
              </a:r>
              <a:r>
                <a:rPr lang="en-US" dirty="0" err="1" smtClean="0"/>
                <a:t>l</a:t>
              </a:r>
              <a:r>
                <a:rPr lang="en-US" dirty="0" smtClean="0"/>
                <a:t> </a:t>
              </a:r>
              <a:r>
                <a:rPr lang="en-US" dirty="0" err="1" smtClean="0"/>
                <a:t>trattamento</a:t>
              </a:r>
              <a:r>
                <a:rPr lang="en-US" dirty="0" smtClean="0"/>
                <a:t> UV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397" y="3459151"/>
              <a:ext cx="1440160" cy="287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2401" y="3380817"/>
              <a:ext cx="842363" cy="502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UV-C</a:t>
              </a:r>
              <a:endParaRPr lang="en-US" sz="20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1695" y="1209526"/>
            <a:ext cx="6724641" cy="4955778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7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648693"/>
            <a:ext cx="7128792" cy="4732635"/>
          </a:xfrm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Gli </a:t>
            </a:r>
            <a:r>
              <a:rPr lang="it-IT" sz="2000" b="1" dirty="0" smtClean="0"/>
              <a:t>UV </a:t>
            </a:r>
            <a:r>
              <a:rPr lang="it-IT" sz="2000" dirty="0" smtClean="0"/>
              <a:t>sono </a:t>
            </a:r>
            <a:r>
              <a:rPr lang="it-IT" sz="2000" dirty="0"/>
              <a:t>ritenuti una </a:t>
            </a:r>
            <a:r>
              <a:rPr lang="it-IT" sz="2000" u="sng" dirty="0"/>
              <a:t>delle cause </a:t>
            </a:r>
            <a:r>
              <a:rPr lang="it-IT" sz="2000" u="sng" dirty="0" smtClean="0"/>
              <a:t>del cancro della pelle </a:t>
            </a:r>
            <a:r>
              <a:rPr lang="it-IT" sz="2000" dirty="0" smtClean="0"/>
              <a:t>come il </a:t>
            </a:r>
            <a:r>
              <a:rPr lang="it-IT" sz="2000" b="1" dirty="0" smtClean="0"/>
              <a:t>melanoma</a:t>
            </a:r>
            <a:r>
              <a:rPr lang="it-IT" sz="2000" dirty="0" smtClean="0"/>
              <a:t>. </a:t>
            </a:r>
            <a:r>
              <a:rPr lang="it-IT" sz="2000" dirty="0"/>
              <a:t>La radiazione </a:t>
            </a:r>
            <a:r>
              <a:rPr lang="it-IT" sz="2000" dirty="0" smtClean="0"/>
              <a:t>ionizza la molecola di DNA delle </a:t>
            </a:r>
            <a:r>
              <a:rPr lang="it-IT" sz="2000" dirty="0"/>
              <a:t>cellule della </a:t>
            </a:r>
            <a:r>
              <a:rPr lang="it-IT" sz="2000" dirty="0" smtClean="0"/>
              <a:t>pelle.</a:t>
            </a:r>
          </a:p>
        </p:txBody>
      </p:sp>
      <p:pic>
        <p:nvPicPr>
          <p:cNvPr id="6146" name="Picture 2" descr="D:\seminari\arcobaleno\inquinamento\Colore-neo-displasti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81565"/>
            <a:ext cx="3542409" cy="1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seminari\arcobaleno\inquinamento\mel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416" y="2907458"/>
            <a:ext cx="2858198" cy="1529653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14088" y="4941168"/>
            <a:ext cx="248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u="sng" dirty="0"/>
              <a:t>Asimmetria nella forma. </a:t>
            </a:r>
            <a:r>
              <a:rPr lang="it-IT" sz="1400" i="1" dirty="0"/>
              <a:t>Un neo benigno è generalmente circolare o </a:t>
            </a:r>
            <a:r>
              <a:rPr lang="it-IT" sz="1400" i="1" dirty="0" smtClean="0"/>
              <a:t>tondeggiante; </a:t>
            </a:r>
            <a:r>
              <a:rPr lang="it-IT" sz="1400" i="1" dirty="0"/>
              <a:t>un melanoma è più irregolare.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6DCA9DCD-58C3-499B-9F11-C24AF9160D2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0" name="CasellaDiTesto 3"/>
          <p:cNvSpPr txBox="1"/>
          <p:nvPr/>
        </p:nvSpPr>
        <p:spPr>
          <a:xfrm>
            <a:off x="1297664" y="640581"/>
            <a:ext cx="6298671" cy="4924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600" b="1" i="1" dirty="0" smtClean="0"/>
              <a:t>Effetti della radiazione UV sulla pelle</a:t>
            </a:r>
            <a:endParaRPr lang="it-IT" sz="2600" b="1" i="1" dirty="0"/>
          </a:p>
        </p:txBody>
      </p:sp>
    </p:spTree>
    <p:extLst>
      <p:ext uri="{BB962C8B-B14F-4D97-AF65-F5344CB8AC3E}">
        <p14:creationId xmlns:p14="http://schemas.microsoft.com/office/powerpoint/2010/main" xmlns="" val="38085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seminari\arcobaleno\inquinamento\spettrosola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01" y="1772816"/>
            <a:ext cx="8007405" cy="46805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95241" y="260648"/>
            <a:ext cx="6801492" cy="954107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FF3300"/>
                </a:solidFill>
              </a:rPr>
              <a:t>Spettro della Radiazione solare</a:t>
            </a:r>
          </a:p>
          <a:p>
            <a:pPr algn="ctr"/>
            <a:r>
              <a:rPr lang="it-IT" sz="2000" b="1" dirty="0" smtClean="0">
                <a:solidFill>
                  <a:srgbClr val="FF3300"/>
                </a:solidFill>
              </a:rPr>
              <a:t>che raggiunge la Terra</a:t>
            </a:r>
            <a:endParaRPr lang="it-IT" sz="2000" b="1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1026" name="Picture 2" descr="D:\seminari\arcobaleno\inquinamento\spettro-lu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98" y="1955266"/>
            <a:ext cx="1994600" cy="14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eminari\arcobaleno\inquinamento\arco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736" y="1981874"/>
            <a:ext cx="1400089" cy="147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55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me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6909"/>
            <a:ext cx="3600400" cy="37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19226" y="4831201"/>
            <a:ext cx="37615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Il melanoma invade anche i </a:t>
            </a:r>
            <a:r>
              <a:rPr lang="it-IT" b="1" i="1" dirty="0">
                <a:solidFill>
                  <a:srgbClr val="006600"/>
                </a:solidFill>
              </a:rPr>
              <a:t>vasi </a:t>
            </a:r>
            <a:r>
              <a:rPr lang="it-IT" b="1" i="1" dirty="0" smtClean="0">
                <a:solidFill>
                  <a:srgbClr val="006600"/>
                </a:solidFill>
              </a:rPr>
              <a:t>linfatici, </a:t>
            </a:r>
            <a:r>
              <a:rPr lang="it-IT" i="1" dirty="0" smtClean="0"/>
              <a:t>i </a:t>
            </a:r>
            <a:r>
              <a:rPr lang="it-IT" b="1" i="1" dirty="0" smtClean="0">
                <a:solidFill>
                  <a:srgbClr val="C00000"/>
                </a:solidFill>
              </a:rPr>
              <a:t>linfonodi</a:t>
            </a:r>
            <a:r>
              <a:rPr lang="it-IT" i="1" dirty="0" smtClean="0"/>
              <a:t> e </a:t>
            </a:r>
            <a:r>
              <a:rPr lang="it-IT" i="1" dirty="0"/>
              <a:t>i </a:t>
            </a:r>
            <a:r>
              <a:rPr lang="it-IT" i="1" dirty="0">
                <a:solidFill>
                  <a:srgbClr val="FF0000"/>
                </a:solidFill>
              </a:rPr>
              <a:t>vasi </a:t>
            </a:r>
            <a:r>
              <a:rPr lang="it-IT" i="1" dirty="0" smtClean="0">
                <a:solidFill>
                  <a:srgbClr val="FF0000"/>
                </a:solidFill>
              </a:rPr>
              <a:t>sanguigni.</a:t>
            </a:r>
          </a:p>
          <a:p>
            <a:pPr algn="just"/>
            <a:endParaRPr lang="it-IT" i="1" dirty="0" smtClean="0">
              <a:solidFill>
                <a:srgbClr val="FF0000"/>
              </a:solidFill>
            </a:endParaRPr>
          </a:p>
          <a:p>
            <a:pPr algn="just"/>
            <a:r>
              <a:rPr lang="it-IT" i="1" dirty="0" smtClean="0"/>
              <a:t> </a:t>
            </a:r>
          </a:p>
          <a:p>
            <a:pPr algn="just"/>
            <a:r>
              <a:rPr lang="it-IT" sz="1200" dirty="0" smtClean="0"/>
              <a:t>                                                      (</a:t>
            </a:r>
            <a:r>
              <a:rPr lang="it-IT" sz="1200" dirty="0"/>
              <a:t>disegno Mirco Tangherlini)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20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3548" y="1772816"/>
            <a:ext cx="7704856" cy="1944216"/>
          </a:xfrm>
          <a:ln w="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t-IT" sz="2000" dirty="0"/>
              <a:t>Al mattino il sole, rispetto a mezzogiorno, ha meno raggi </a:t>
            </a:r>
            <a:r>
              <a:rPr lang="it-IT" sz="2000" dirty="0" smtClean="0"/>
              <a:t>UV-B -quelli </a:t>
            </a:r>
            <a:r>
              <a:rPr lang="it-IT" sz="2000" dirty="0"/>
              <a:t>che scottano la </a:t>
            </a:r>
            <a:r>
              <a:rPr lang="it-IT" sz="2000" dirty="0" smtClean="0"/>
              <a:t>pelle-.</a:t>
            </a:r>
          </a:p>
          <a:p>
            <a:pPr algn="just">
              <a:spcAft>
                <a:spcPts val="600"/>
              </a:spcAft>
            </a:pPr>
            <a:r>
              <a:rPr lang="it-IT" sz="2000" dirty="0" smtClean="0"/>
              <a:t>I raggi </a:t>
            </a:r>
            <a:r>
              <a:rPr lang="it-IT" sz="2000" dirty="0"/>
              <a:t>solari sono riflessi dalla sabbia e </a:t>
            </a:r>
            <a:r>
              <a:rPr lang="it-IT" sz="2000" dirty="0" smtClean="0"/>
              <a:t>dall’acqua: anche all’ombra -sotto l’ombrellone- si viene raggiunti da circa il </a:t>
            </a:r>
            <a:r>
              <a:rPr lang="it-IT" sz="2000" dirty="0"/>
              <a:t>50 </a:t>
            </a:r>
            <a:r>
              <a:rPr lang="it-IT" sz="2000" dirty="0" smtClean="0"/>
              <a:t>% della radiazione </a:t>
            </a:r>
            <a:r>
              <a:rPr lang="it-IT" sz="2000" dirty="0" smtClean="0">
                <a:solidFill>
                  <a:srgbClr val="FF0000"/>
                </a:solidFill>
              </a:rPr>
              <a:t>UV</a:t>
            </a:r>
            <a:r>
              <a:rPr lang="it-IT" sz="2000" dirty="0" smtClean="0"/>
              <a:t> </a:t>
            </a:r>
            <a:r>
              <a:rPr lang="it-IT" sz="2000" dirty="0"/>
              <a:t>i</a:t>
            </a:r>
            <a:r>
              <a:rPr lang="it-IT" sz="2000" dirty="0" smtClean="0"/>
              <a:t>n «pieno» sole</a:t>
            </a:r>
            <a:r>
              <a:rPr lang="it-IT" sz="2000" dirty="0"/>
              <a:t>. </a:t>
            </a:r>
            <a:endParaRPr lang="it-IT" sz="2000" dirty="0" smtClean="0">
              <a:solidFill>
                <a:srgbClr val="FF0000"/>
              </a:solidFill>
            </a:endParaRPr>
          </a:p>
          <a:p>
            <a:pPr algn="just"/>
            <a:endParaRPr lang="it-IT" sz="2000" dirty="0"/>
          </a:p>
          <a:p>
            <a:endParaRPr lang="it-I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04081" y="539969"/>
            <a:ext cx="770485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/>
              <a:t>Radiazione UV nell’arco della giornata</a:t>
            </a:r>
            <a:endParaRPr lang="it-IT" sz="3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539552" y="4149080"/>
            <a:ext cx="7604645" cy="707886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E attenzione </a:t>
            </a:r>
            <a:r>
              <a:rPr lang="it-IT" sz="2000" dirty="0"/>
              <a:t>alle giornate nuvolose: i raggi UV riescono a filtrare e a scottare la pelle.</a:t>
            </a:r>
          </a:p>
        </p:txBody>
      </p:sp>
    </p:spTree>
    <p:extLst>
      <p:ext uri="{BB962C8B-B14F-4D97-AF65-F5344CB8AC3E}">
        <p14:creationId xmlns:p14="http://schemas.microsoft.com/office/powerpoint/2010/main" xmlns="" val="15127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11" name="CasellaDiTesto 3"/>
          <p:cNvSpPr txBox="1"/>
          <p:nvPr/>
        </p:nvSpPr>
        <p:spPr>
          <a:xfrm>
            <a:off x="562966" y="476672"/>
            <a:ext cx="781156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Radiazione UV e </a:t>
            </a:r>
            <a:r>
              <a:rPr lang="it-IT" sz="4000" b="1" i="1" dirty="0" smtClean="0"/>
              <a:t>Radicali liberi </a:t>
            </a:r>
            <a:endParaRPr lang="it-IT" sz="4000" b="1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2966" y="1412776"/>
            <a:ext cx="8113490" cy="5232776"/>
            <a:chOff x="450195" y="1412776"/>
            <a:chExt cx="8113490" cy="5232776"/>
          </a:xfrm>
        </p:grpSpPr>
        <p:sp>
          <p:nvSpPr>
            <p:cNvPr id="7" name="CasellaDiTesto 6"/>
            <p:cNvSpPr txBox="1"/>
            <p:nvPr/>
          </p:nvSpPr>
          <p:spPr>
            <a:xfrm>
              <a:off x="576863" y="5445223"/>
              <a:ext cx="7156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smtClean="0">
                  <a:solidFill>
                    <a:srgbClr val="0033CC"/>
                  </a:solidFill>
                </a:rPr>
                <a:t>Sono </a:t>
              </a:r>
              <a:r>
                <a:rPr lang="it-IT" b="1" dirty="0" smtClean="0">
                  <a:solidFill>
                    <a:srgbClr val="0033CC"/>
                  </a:solidFill>
                </a:rPr>
                <a:t>estremamente reattivi </a:t>
              </a:r>
              <a:r>
                <a:rPr lang="it-IT" dirty="0" smtClean="0">
                  <a:solidFill>
                    <a:srgbClr val="0033CC"/>
                  </a:solidFill>
                </a:rPr>
                <a:t>e pertanto  hanno un tempo </a:t>
              </a:r>
              <a:r>
                <a:rPr lang="it-IT" dirty="0">
                  <a:solidFill>
                    <a:srgbClr val="0033CC"/>
                  </a:solidFill>
                </a:rPr>
                <a:t>di vita molto </a:t>
              </a:r>
              <a:r>
                <a:rPr lang="it-IT" dirty="0" smtClean="0">
                  <a:solidFill>
                    <a:srgbClr val="0033CC"/>
                  </a:solidFill>
                </a:rPr>
                <a:t>breve.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err="1" smtClean="0">
                  <a:solidFill>
                    <a:srgbClr val="0033CC"/>
                  </a:solidFill>
                </a:rPr>
                <a:t>Energici</a:t>
              </a:r>
              <a:r>
                <a:rPr lang="en-US" b="1" dirty="0" smtClean="0">
                  <a:solidFill>
                    <a:srgbClr val="0033CC"/>
                  </a:solidFill>
                </a:rPr>
                <a:t> </a:t>
              </a:r>
              <a:r>
                <a:rPr lang="en-US" b="1" dirty="0" err="1" smtClean="0">
                  <a:solidFill>
                    <a:srgbClr val="0033CC"/>
                  </a:solidFill>
                </a:rPr>
                <a:t>ossidanti</a:t>
              </a:r>
              <a:r>
                <a:rPr lang="en-US" b="1" dirty="0">
                  <a:solidFill>
                    <a:srgbClr val="0033CC"/>
                  </a:solidFill>
                </a:rPr>
                <a:t>.</a:t>
              </a:r>
              <a:r>
                <a:rPr lang="en-US" b="1" dirty="0" smtClean="0">
                  <a:solidFill>
                    <a:srgbClr val="0033CC"/>
                  </a:solidFill>
                </a:rPr>
                <a:t> </a:t>
              </a:r>
              <a:r>
                <a:rPr lang="en-US" dirty="0" smtClean="0">
                  <a:solidFill>
                    <a:srgbClr val="0033CC"/>
                  </a:solidFill>
                </a:rPr>
                <a:t>E </a:t>
              </a:r>
              <a:r>
                <a:rPr lang="en-US" dirty="0" err="1" smtClean="0">
                  <a:solidFill>
                    <a:srgbClr val="0033CC"/>
                  </a:solidFill>
                </a:rPr>
                <a:t>possono</a:t>
              </a:r>
              <a:r>
                <a:rPr lang="en-US" dirty="0" smtClean="0">
                  <a:solidFill>
                    <a:srgbClr val="0033CC"/>
                  </a:solidFill>
                </a:rPr>
                <a:t> </a:t>
              </a:r>
              <a:r>
                <a:rPr lang="en-US" dirty="0" err="1" smtClean="0">
                  <a:solidFill>
                    <a:srgbClr val="0033CC"/>
                  </a:solidFill>
                </a:rPr>
                <a:t>distruggere</a:t>
              </a:r>
              <a:r>
                <a:rPr lang="en-US" dirty="0" smtClean="0">
                  <a:solidFill>
                    <a:srgbClr val="0033CC"/>
                  </a:solidFill>
                </a:rPr>
                <a:t> cellule </a:t>
              </a:r>
              <a:r>
                <a:rPr lang="en-US" dirty="0" err="1" smtClean="0">
                  <a:solidFill>
                    <a:srgbClr val="0033CC"/>
                  </a:solidFill>
                </a:rPr>
                <a:t>viventi</a:t>
              </a:r>
              <a:r>
                <a:rPr lang="en-US" dirty="0" smtClean="0">
                  <a:solidFill>
                    <a:srgbClr val="0033CC"/>
                  </a:solidFill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</p:txBody>
        </p:sp>
        <p:sp>
          <p:nvSpPr>
            <p:cNvPr id="2" name="Rettangolo 1"/>
            <p:cNvSpPr/>
            <p:nvPr/>
          </p:nvSpPr>
          <p:spPr>
            <a:xfrm>
              <a:off x="576863" y="1412776"/>
              <a:ext cx="798682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2000" b="1" i="1" dirty="0" smtClean="0">
                  <a:solidFill>
                    <a:srgbClr val="0033CC"/>
                  </a:solidFill>
                </a:rPr>
                <a:t>Radicali liberi</a:t>
              </a:r>
              <a:r>
                <a:rPr lang="it-IT" sz="2000" i="1" dirty="0" smtClean="0">
                  <a:solidFill>
                    <a:srgbClr val="0033CC"/>
                  </a:solidFill>
                </a:rPr>
                <a:t>: sono atomi </a:t>
              </a:r>
              <a:r>
                <a:rPr lang="it-IT" sz="2000" i="1" dirty="0">
                  <a:solidFill>
                    <a:srgbClr val="0033CC"/>
                  </a:solidFill>
                </a:rPr>
                <a:t>o </a:t>
              </a:r>
              <a:r>
                <a:rPr lang="it-IT" sz="2000" i="1" dirty="0" smtClean="0">
                  <a:solidFill>
                    <a:srgbClr val="0033CC"/>
                  </a:solidFill>
                </a:rPr>
                <a:t>molecole </a:t>
              </a:r>
              <a:r>
                <a:rPr lang="it-IT" sz="2000" i="1" dirty="0">
                  <a:solidFill>
                    <a:srgbClr val="0033CC"/>
                  </a:solidFill>
                </a:rPr>
                <a:t>con un elettrone di valenza spaiato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50195" y="1412776"/>
              <a:ext cx="7811561" cy="5040560"/>
              <a:chOff x="450195" y="1412776"/>
              <a:chExt cx="7811561" cy="50405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878643" y="4879865"/>
                <a:ext cx="2775119" cy="461665"/>
                <a:chOff x="4878643" y="4879865"/>
                <a:chExt cx="2775119" cy="461665"/>
              </a:xfrm>
            </p:grpSpPr>
            <p:cxnSp>
              <p:nvCxnSpPr>
                <p:cNvPr id="10" name="Connettore 2 9"/>
                <p:cNvCxnSpPr/>
                <p:nvPr/>
              </p:nvCxnSpPr>
              <p:spPr>
                <a:xfrm>
                  <a:off x="5580112" y="5148673"/>
                  <a:ext cx="649923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Rectangle 3"/>
                <p:cNvSpPr/>
                <p:nvPr/>
              </p:nvSpPr>
              <p:spPr>
                <a:xfrm>
                  <a:off x="4878643" y="4879865"/>
                  <a:ext cx="2775119" cy="46166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2400" dirty="0"/>
                    <a:t>H:H               H </a:t>
                  </a:r>
                  <a:r>
                    <a:rPr lang="it-IT" sz="3200" baseline="20000" dirty="0"/>
                    <a:t>.</a:t>
                  </a:r>
                  <a:r>
                    <a:rPr lang="it-IT" sz="2400" dirty="0"/>
                    <a:t>  +  </a:t>
                  </a:r>
                  <a:r>
                    <a:rPr lang="it-IT" sz="2400" dirty="0" smtClean="0"/>
                    <a:t>H</a:t>
                  </a:r>
                  <a:r>
                    <a:rPr lang="it-IT" sz="3200" baseline="20000" dirty="0"/>
                    <a:t>.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737039" y="4859868"/>
                <a:ext cx="2872902" cy="501337"/>
                <a:chOff x="737039" y="4902095"/>
                <a:chExt cx="2872902" cy="501337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737039" y="4941767"/>
                  <a:ext cx="2872902" cy="46166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2400" dirty="0" smtClean="0"/>
                    <a:t>Cl:Cl              Cl </a:t>
                  </a:r>
                  <a:r>
                    <a:rPr lang="it-IT" sz="3200" baseline="20000" dirty="0"/>
                    <a:t>.</a:t>
                  </a:r>
                  <a:r>
                    <a:rPr lang="it-IT" sz="2400" dirty="0"/>
                    <a:t> </a:t>
                  </a:r>
                  <a:r>
                    <a:rPr lang="it-IT" sz="2400" dirty="0" smtClean="0"/>
                    <a:t>+  Cl </a:t>
                  </a:r>
                  <a:r>
                    <a:rPr lang="it-IT" sz="3200" baseline="20000" dirty="0"/>
                    <a:t>.</a:t>
                  </a:r>
                  <a:r>
                    <a:rPr lang="it-IT" sz="2400" dirty="0"/>
                    <a:t> </a:t>
                  </a:r>
                </a:p>
              </p:txBody>
            </p:sp>
            <p:cxnSp>
              <p:nvCxnSpPr>
                <p:cNvPr id="14" name="Connettore 2 9"/>
                <p:cNvCxnSpPr/>
                <p:nvPr/>
              </p:nvCxnSpPr>
              <p:spPr>
                <a:xfrm>
                  <a:off x="1510734" y="5197472"/>
                  <a:ext cx="649923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1680423" y="4902095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h</a:t>
                  </a:r>
                  <a:r>
                    <a:rPr lang="el-GR" dirty="0" smtClean="0">
                      <a:solidFill>
                        <a:srgbClr val="FF0000"/>
                      </a:solidFill>
                    </a:rPr>
                    <a:t>ν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5724128" y="4859868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h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ν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707098" y="1885975"/>
                <a:ext cx="5109359" cy="2880320"/>
                <a:chOff x="1707098" y="1885975"/>
                <a:chExt cx="5109359" cy="2880320"/>
              </a:xfrm>
            </p:grpSpPr>
            <p:pic>
              <p:nvPicPr>
                <p:cNvPr id="2050" name="Picture 2" descr="D:\seminari\Casa Matha\free-radicals-1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7098" y="1885975"/>
                  <a:ext cx="5109359" cy="2880320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3813936" y="263761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  <a:sym typeface="Symbol" panose="05050102010706020507" pitchFamily="18" charset="2"/>
                    </a:rPr>
                    <a:t>UV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355976" y="4149080"/>
                  <a:ext cx="2405822" cy="504056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869720" y="1924468"/>
                  <a:ext cx="2304256" cy="3524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000" b="1" dirty="0" err="1" smtClean="0"/>
                    <a:t>Molecola</a:t>
                  </a:r>
                  <a:r>
                    <a:rPr lang="en-US" sz="2000" b="1" dirty="0" smtClean="0"/>
                    <a:t> </a:t>
                  </a:r>
                  <a:r>
                    <a:rPr lang="en-US" sz="2000" b="1" dirty="0" err="1" smtClean="0"/>
                    <a:t>normale</a:t>
                  </a:r>
                  <a:endParaRPr lang="en-US" sz="2000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780733" y="1924468"/>
                  <a:ext cx="1886790" cy="3524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000" b="1" dirty="0" err="1" smtClean="0">
                      <a:solidFill>
                        <a:srgbClr val="0033CC"/>
                      </a:solidFill>
                    </a:rPr>
                    <a:t>Radicale</a:t>
                  </a:r>
                  <a:r>
                    <a:rPr lang="en-US" sz="2000" b="1" dirty="0" smtClean="0">
                      <a:solidFill>
                        <a:srgbClr val="0033CC"/>
                      </a:solidFill>
                    </a:rPr>
                    <a:t> libero</a:t>
                  </a:r>
                  <a:endParaRPr lang="en-US" sz="2000" b="1" dirty="0">
                    <a:solidFill>
                      <a:srgbClr val="0033CC"/>
                    </a:solidFill>
                  </a:endParaRPr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450195" y="1412776"/>
                <a:ext cx="7811561" cy="5040560"/>
              </a:xfrm>
              <a:prstGeom prst="rect">
                <a:avLst/>
              </a:prstGeom>
              <a:noFill/>
              <a:ln w="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18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1" name="CasellaDiTesto 3"/>
          <p:cNvSpPr txBox="1"/>
          <p:nvPr/>
        </p:nvSpPr>
        <p:spPr>
          <a:xfrm>
            <a:off x="562966" y="476672"/>
            <a:ext cx="781156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Radiazione UV e </a:t>
            </a:r>
            <a:r>
              <a:rPr lang="it-IT" sz="4000" b="1" i="1" dirty="0" smtClean="0"/>
              <a:t>Radicali liberi </a:t>
            </a:r>
            <a:endParaRPr lang="it-IT" sz="4000" b="1" i="1" dirty="0"/>
          </a:p>
        </p:txBody>
      </p:sp>
      <p:pic>
        <p:nvPicPr>
          <p:cNvPr id="1026" name="Picture 2" descr="D:\seminari\Foschi\clo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017949" cy="104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eminari\Foschi\legame_covalent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214" y="3429000"/>
            <a:ext cx="5226026" cy="24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9DCD-58C3-499B-9F11-C24AF9160D2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539552" y="2132856"/>
            <a:ext cx="6984776" cy="3908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I </a:t>
            </a:r>
            <a:r>
              <a:rPr lang="it-IT" sz="2800" b="1" dirty="0"/>
              <a:t>radicali liberi </a:t>
            </a:r>
            <a:r>
              <a:rPr lang="it-IT" sz="2800" dirty="0"/>
              <a:t>originano</a:t>
            </a:r>
            <a:r>
              <a:rPr lang="it-IT" sz="2800" u="sng" dirty="0"/>
              <a:t> gravi malattie </a:t>
            </a:r>
            <a:r>
              <a:rPr lang="it-IT" sz="2800" dirty="0"/>
              <a:t>come </a:t>
            </a:r>
            <a:r>
              <a:rPr lang="it-IT" sz="2800" u="sng" dirty="0"/>
              <a:t>il cancro e l'aterosclerosi.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800" u="sn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800" dirty="0"/>
              <a:t> Uno squilibrio tra la produzione di radicali liberi e difese antiossidanti genera lo </a:t>
            </a:r>
            <a:r>
              <a:rPr lang="it-IT" sz="2800" b="1" dirty="0">
                <a:solidFill>
                  <a:srgbClr val="0000CC"/>
                </a:solidFill>
              </a:rPr>
              <a:t>Stress ossidativo</a:t>
            </a:r>
            <a:r>
              <a:rPr lang="it-IT" sz="2800" b="1" dirty="0"/>
              <a:t> </a:t>
            </a:r>
            <a:r>
              <a:rPr lang="it-IT" sz="2800" dirty="0"/>
              <a:t>associato a danni a specie molecolari quali lipidi, </a:t>
            </a:r>
            <a:r>
              <a:rPr lang="it-IT" sz="2800" dirty="0" smtClean="0"/>
              <a:t>proteine e </a:t>
            </a:r>
            <a:r>
              <a:rPr lang="it-IT" sz="2800" dirty="0"/>
              <a:t>acidi </a:t>
            </a:r>
            <a:r>
              <a:rPr lang="it-IT" sz="2800" dirty="0" smtClean="0"/>
              <a:t>nucleici.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</p:txBody>
      </p:sp>
      <p:sp>
        <p:nvSpPr>
          <p:cNvPr id="6" name="CasellaDiTesto 3"/>
          <p:cNvSpPr txBox="1"/>
          <p:nvPr/>
        </p:nvSpPr>
        <p:spPr>
          <a:xfrm>
            <a:off x="755576" y="560874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/>
              <a:t>Radicali liberi </a:t>
            </a:r>
            <a:r>
              <a:rPr lang="it-IT" sz="3200" b="1" i="1" dirty="0" smtClean="0"/>
              <a:t>e danni alla salute </a:t>
            </a:r>
            <a:endParaRPr lang="it-IT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942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600" y="142497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2200" dirty="0"/>
              <a:t>Sono sostanze che </a:t>
            </a:r>
            <a:r>
              <a:rPr lang="it-IT" sz="2200" u="sng" dirty="0"/>
              <a:t>rallentano o </a:t>
            </a:r>
            <a:r>
              <a:rPr lang="it-IT" sz="2200" u="sng" dirty="0" smtClean="0"/>
              <a:t>prevengono </a:t>
            </a:r>
            <a:r>
              <a:rPr lang="it-IT" sz="2200" dirty="0" smtClean="0"/>
              <a:t>l’azione  dei radicali liberi e l’ossidazione </a:t>
            </a:r>
            <a:r>
              <a:rPr lang="it-IT" sz="2200" dirty="0"/>
              <a:t>di altre </a:t>
            </a:r>
            <a:r>
              <a:rPr lang="it-IT" sz="2200" dirty="0" smtClean="0"/>
              <a:t>sostanze.</a:t>
            </a:r>
            <a:endParaRPr lang="it-IT" sz="2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610" y="393984"/>
            <a:ext cx="7918015" cy="938719"/>
          </a:xfrm>
          <a:prstGeom prst="rect">
            <a:avLst/>
          </a:prstGeom>
          <a:solidFill>
            <a:srgbClr val="00B050"/>
          </a:solidFill>
          <a:ln w="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  <a:spcBef>
                <a:spcPts val="1200"/>
              </a:spcBef>
            </a:pPr>
            <a:r>
              <a:rPr lang="it-IT" sz="3600" i="1" dirty="0" smtClean="0">
                <a:solidFill>
                  <a:schemeClr val="bg1"/>
                </a:solidFill>
              </a:rPr>
              <a:t>Antiossidanti</a:t>
            </a:r>
          </a:p>
          <a:p>
            <a:pPr algn="ctr">
              <a:lnSpc>
                <a:spcPts val="2600"/>
              </a:lnSpc>
              <a:spcBef>
                <a:spcPts val="600"/>
              </a:spcBef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35081" y="2342118"/>
            <a:ext cx="5743414" cy="3923317"/>
            <a:chOff x="1450801" y="2492896"/>
            <a:chExt cx="5743414" cy="3923317"/>
          </a:xfrm>
        </p:grpSpPr>
        <p:pic>
          <p:nvPicPr>
            <p:cNvPr id="3074" name="Picture 2" descr="D:\seminari\Casa Matha\Free Radical and Antioxidan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801" y="2492896"/>
              <a:ext cx="5743414" cy="3923317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35696" y="2524834"/>
              <a:ext cx="2016224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Antiossidante</a:t>
              </a:r>
              <a:endParaRPr lang="en-US" sz="2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88024" y="2544653"/>
              <a:ext cx="2016224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 smtClean="0"/>
                <a:t>Radicale</a:t>
              </a:r>
              <a:r>
                <a:rPr lang="en-US" sz="2200" dirty="0" smtClean="0"/>
                <a:t> libero</a:t>
              </a:r>
              <a:endParaRPr lang="en-US" sz="2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3888" y="3108286"/>
              <a:ext cx="135976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Donazione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00064" y="5492064"/>
              <a:ext cx="2592288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2200" dirty="0" smtClean="0"/>
                <a:t>Dona extra </a:t>
              </a:r>
              <a:r>
                <a:rPr lang="en-US" sz="2200" dirty="0" err="1" smtClean="0"/>
                <a:t>elettroni</a:t>
              </a:r>
              <a:r>
                <a:rPr lang="en-US" sz="2200" dirty="0" smtClean="0"/>
                <a:t> a </a:t>
              </a:r>
              <a:r>
                <a:rPr lang="en-US" sz="2200" dirty="0" err="1" smtClean="0"/>
                <a:t>radicali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liberi</a:t>
              </a:r>
              <a:endParaRPr lang="en-US" sz="2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7714" y="5519554"/>
              <a:ext cx="2630374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2200" dirty="0" err="1" smtClean="0"/>
                <a:t>Diventa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una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cellula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sana</a:t>
              </a:r>
              <a:endParaRPr lang="en-US" sz="2200" dirty="0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323610" y="422208"/>
            <a:ext cx="7918015" cy="938719"/>
          </a:xfrm>
          <a:prstGeom prst="rect">
            <a:avLst/>
          </a:prstGeom>
          <a:solidFill>
            <a:srgbClr val="00B050"/>
          </a:solidFill>
          <a:ln w="0"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  <a:spcBef>
                <a:spcPts val="1200"/>
              </a:spcBef>
            </a:pPr>
            <a:r>
              <a:rPr lang="it-IT" sz="3600" i="1" dirty="0" smtClean="0">
                <a:solidFill>
                  <a:schemeClr val="bg1"/>
                </a:solidFill>
              </a:rPr>
              <a:t>Antiossidanti</a:t>
            </a:r>
          </a:p>
          <a:p>
            <a:pPr algn="ctr">
              <a:lnSpc>
                <a:spcPts val="2600"/>
              </a:lnSpc>
              <a:spcBef>
                <a:spcPts val="600"/>
              </a:spcBef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</p:spTree>
    <p:extLst>
      <p:ext uri="{BB962C8B-B14F-4D97-AF65-F5344CB8AC3E}">
        <p14:creationId xmlns:p14="http://schemas.microsoft.com/office/powerpoint/2010/main" xmlns="" val="23251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1"/>
          <p:cNvSpPr txBox="1"/>
          <p:nvPr/>
        </p:nvSpPr>
        <p:spPr>
          <a:xfrm>
            <a:off x="467543" y="332656"/>
            <a:ext cx="7918015" cy="887422"/>
          </a:xfrm>
          <a:prstGeom prst="rect">
            <a:avLst/>
          </a:prstGeom>
          <a:solidFill>
            <a:srgbClr val="00B050"/>
          </a:solidFill>
          <a:ln w="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</a:t>
            </a:r>
          </a:p>
          <a:p>
            <a:pPr algn="ctr">
              <a:lnSpc>
                <a:spcPts val="2800"/>
              </a:lnSpc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  <p:pic>
        <p:nvPicPr>
          <p:cNvPr id="1026" name="Picture 2" descr="D:\seminari\Casa Matha\rad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014" y="1463420"/>
            <a:ext cx="5828630" cy="4917908"/>
          </a:xfrm>
          <a:prstGeom prst="rect">
            <a:avLst/>
          </a:prstGeom>
          <a:noFill/>
          <a:ln w="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22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eminari\Casa Matha\carotenoi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6793552" cy="23042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3"/>
          <p:cNvSpPr txBox="1"/>
          <p:nvPr/>
        </p:nvSpPr>
        <p:spPr>
          <a:xfrm>
            <a:off x="899592" y="1340768"/>
            <a:ext cx="6774402" cy="1631216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Le </a:t>
            </a:r>
            <a:r>
              <a:rPr lang="en-US" sz="2000" b="1" dirty="0" err="1"/>
              <a:t>difese</a:t>
            </a:r>
            <a:r>
              <a:rPr lang="en-US" sz="2000" b="1" dirty="0"/>
              <a:t> </a:t>
            </a:r>
            <a:r>
              <a:rPr lang="en-US" sz="2000" b="1" dirty="0" smtClean="0"/>
              <a:t>del </a:t>
            </a:r>
            <a:r>
              <a:rPr lang="en-US" sz="2000" b="1" dirty="0" err="1" smtClean="0"/>
              <a:t>nostro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organismo</a:t>
            </a:r>
            <a:r>
              <a:rPr lang="en-US" sz="2000" b="1" dirty="0" smtClean="0"/>
              <a:t>  </a:t>
            </a:r>
            <a:r>
              <a:rPr lang="it-IT" sz="2000" u="sng" dirty="0" smtClean="0"/>
              <a:t>contro i radicali liberi</a:t>
            </a:r>
            <a:r>
              <a:rPr lang="it-IT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limitate</a:t>
            </a:r>
            <a:r>
              <a:rPr lang="en-US" sz="2000" dirty="0" smtClean="0"/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Le piante invece abbondano di antiossidanti per proteggersi </a:t>
            </a:r>
            <a:r>
              <a:rPr lang="it-IT" sz="2000" dirty="0"/>
              <a:t>dai </a:t>
            </a:r>
            <a:r>
              <a:rPr lang="it-IT" sz="2000" dirty="0" smtClean="0"/>
              <a:t>ROS (Specie </a:t>
            </a:r>
            <a:r>
              <a:rPr lang="it-IT" sz="2000" dirty="0"/>
              <a:t>R</a:t>
            </a:r>
            <a:r>
              <a:rPr lang="it-IT" sz="2000" dirty="0" smtClean="0"/>
              <a:t>eattive dell’Ossigeno) prodotti durante il processo fotosintetico.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6" name="Picture 2" descr="D:\seminari\Casa Matha\rad 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259" y="5500920"/>
            <a:ext cx="5814021" cy="8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1"/>
          <p:cNvSpPr txBox="1"/>
          <p:nvPr/>
        </p:nvSpPr>
        <p:spPr>
          <a:xfrm>
            <a:off x="518481" y="332656"/>
            <a:ext cx="7653920" cy="887422"/>
          </a:xfrm>
          <a:prstGeom prst="rect">
            <a:avLst/>
          </a:prstGeom>
          <a:solidFill>
            <a:srgbClr val="00B050"/>
          </a:solidFill>
          <a:ln w="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  <a:spcBef>
                <a:spcPts val="1200"/>
              </a:spcBef>
            </a:pPr>
            <a:r>
              <a:rPr lang="it-IT" sz="3600" i="1" dirty="0" smtClean="0">
                <a:solidFill>
                  <a:schemeClr val="bg1"/>
                </a:solidFill>
              </a:rPr>
              <a:t>Antiossidanti negli alimenti</a:t>
            </a:r>
          </a:p>
          <a:p>
            <a:pPr algn="ctr">
              <a:lnSpc>
                <a:spcPts val="2800"/>
              </a:lnSpc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</p:spTree>
    <p:extLst>
      <p:ext uri="{BB962C8B-B14F-4D97-AF65-F5344CB8AC3E}">
        <p14:creationId xmlns:p14="http://schemas.microsoft.com/office/powerpoint/2010/main" xmlns="" val="36572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3849" y="125165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PUFA </a:t>
            </a:r>
            <a:r>
              <a:rPr lang="it-IT" sz="2000" dirty="0"/>
              <a:t>-</a:t>
            </a:r>
            <a:r>
              <a:rPr lang="it-IT" sz="2000" dirty="0" smtClean="0"/>
              <a:t> Poli-Unsaturated-Fatty-Acids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</a:t>
            </a:r>
            <a:r>
              <a:rPr lang="it-IT" dirty="0" smtClean="0">
                <a:solidFill>
                  <a:srgbClr val="FF0000"/>
                </a:solidFill>
              </a:rPr>
              <a:t>(Acidi grassi poliinsaturi)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1"/>
          <p:cNvSpPr txBox="1"/>
          <p:nvPr/>
        </p:nvSpPr>
        <p:spPr>
          <a:xfrm>
            <a:off x="330346" y="188640"/>
            <a:ext cx="8274101" cy="964367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 negli alimenti</a:t>
            </a:r>
          </a:p>
          <a:p>
            <a:pPr algn="ctr">
              <a:lnSpc>
                <a:spcPts val="3400"/>
              </a:lnSpc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  <p:pic>
        <p:nvPicPr>
          <p:cNvPr id="4" name="Picture 2" descr="D:\seminari\Foschi\saturi-insat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8168"/>
            <a:ext cx="6736156" cy="383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7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minari\Casa Matha\rad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329" y="2564904"/>
            <a:ext cx="6190064" cy="93735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CasellaDiTesto 1"/>
          <p:cNvSpPr txBox="1"/>
          <p:nvPr/>
        </p:nvSpPr>
        <p:spPr>
          <a:xfrm>
            <a:off x="2303849" y="125165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PUFA </a:t>
            </a:r>
            <a:r>
              <a:rPr lang="it-IT" sz="2000" dirty="0"/>
              <a:t>-</a:t>
            </a:r>
            <a:r>
              <a:rPr lang="it-IT" sz="2000" dirty="0" smtClean="0"/>
              <a:t> Poli-Unsaturated-Fatty-Acids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</a:t>
            </a:r>
            <a:r>
              <a:rPr lang="it-IT" dirty="0" smtClean="0">
                <a:solidFill>
                  <a:srgbClr val="FF0000"/>
                </a:solidFill>
              </a:rPr>
              <a:t>(Acidi grassi poliinsaturi)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1"/>
          <p:cNvSpPr txBox="1"/>
          <p:nvPr/>
        </p:nvSpPr>
        <p:spPr>
          <a:xfrm>
            <a:off x="330346" y="188640"/>
            <a:ext cx="8274101" cy="964367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 negli alimenti</a:t>
            </a:r>
          </a:p>
          <a:p>
            <a:pPr algn="ctr">
              <a:lnSpc>
                <a:spcPts val="3400"/>
              </a:lnSpc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  <p:pic>
        <p:nvPicPr>
          <p:cNvPr id="9" name="Picture 7" descr="D:\seminari\Foschi\acido-linoleic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39" y="4869160"/>
            <a:ext cx="6427659" cy="8660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tx1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CasellaDiTesto 2"/>
          <p:cNvSpPr txBox="1"/>
          <p:nvPr/>
        </p:nvSpPr>
        <p:spPr>
          <a:xfrm>
            <a:off x="2303849" y="3717032"/>
            <a:ext cx="39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Omega 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1987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Omega 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866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11560" y="1412776"/>
            <a:ext cx="7190457" cy="5112568"/>
            <a:chOff x="786249" y="1836010"/>
            <a:chExt cx="7015768" cy="46893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907" y="1836010"/>
              <a:ext cx="6944110" cy="44013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5474709" y="5211199"/>
              <a:ext cx="782929" cy="324912"/>
            </a:xfrm>
            <a:prstGeom prst="rect">
              <a:avLst/>
            </a:prstGeom>
            <a:ln w="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280-100 </a:t>
              </a:r>
              <a:endParaRPr lang="it-IT" sz="1400" i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805553" y="5211202"/>
              <a:ext cx="850097" cy="324911"/>
            </a:xfrm>
            <a:prstGeom prst="rect">
              <a:avLst/>
            </a:prstGeom>
            <a:ln w="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315-280</a:t>
              </a:r>
              <a:endParaRPr lang="it-IT" sz="1400" i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029198" y="5211202"/>
              <a:ext cx="1020290" cy="307777"/>
            </a:xfrm>
            <a:prstGeom prst="rect">
              <a:avLst/>
            </a:prstGeom>
            <a:ln w="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400-315 *</a:t>
              </a:r>
              <a:endParaRPr lang="it-IT" sz="14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3588" y="2889609"/>
              <a:ext cx="664050" cy="389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UV-C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6249" y="6182152"/>
              <a:ext cx="1190670" cy="343192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*= nm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1201" y="2913180"/>
              <a:ext cx="691172" cy="389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UV-A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6252" y="2889609"/>
              <a:ext cx="668697" cy="3898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UV-B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5567" y="3555556"/>
              <a:ext cx="1093581" cy="584775"/>
            </a:xfrm>
            <a:prstGeom prst="rect">
              <a:avLst/>
            </a:prstGeom>
            <a:solidFill>
              <a:srgbClr val="E4C9FF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Strato</a:t>
              </a:r>
              <a:r>
                <a:rPr lang="en-US" sz="1600" dirty="0" smtClean="0"/>
                <a:t> di </a:t>
              </a:r>
              <a:r>
                <a:rPr lang="en-US" sz="1600" dirty="0" err="1" smtClean="0"/>
                <a:t>ozono</a:t>
              </a:r>
              <a:endParaRPr lang="en-US" sz="16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6DCA9DCD-58C3-499B-9F11-C24AF9160D2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9" name="CasellaDiTesto 3"/>
          <p:cNvSpPr txBox="1"/>
          <p:nvPr/>
        </p:nvSpPr>
        <p:spPr>
          <a:xfrm>
            <a:off x="685002" y="476672"/>
            <a:ext cx="710555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/>
              <a:t>Radiazione UV </a:t>
            </a:r>
            <a:r>
              <a:rPr lang="it-IT" sz="2000" b="1" i="1" dirty="0" smtClean="0"/>
              <a:t>(100-400 nm) </a:t>
            </a:r>
            <a:r>
              <a:rPr lang="it-IT" sz="3600" b="1" i="1" dirty="0" smtClean="0"/>
              <a:t>e Ozono</a:t>
            </a:r>
            <a:endParaRPr lang="it-IT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41361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03849" y="1251659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PUFA </a:t>
            </a:r>
            <a:r>
              <a:rPr lang="it-IT" sz="2000" dirty="0"/>
              <a:t>-</a:t>
            </a:r>
            <a:r>
              <a:rPr lang="it-IT" sz="2000" dirty="0" smtClean="0"/>
              <a:t> Poli-Unsaturated-Fatty-Acids</a:t>
            </a:r>
          </a:p>
          <a:p>
            <a:r>
              <a:rPr lang="it-IT" sz="2000" dirty="0"/>
              <a:t> </a:t>
            </a:r>
            <a:r>
              <a:rPr lang="it-IT" sz="2000" dirty="0" smtClean="0"/>
              <a:t>              </a:t>
            </a:r>
            <a:r>
              <a:rPr lang="it-IT" dirty="0" smtClean="0">
                <a:solidFill>
                  <a:srgbClr val="FF0000"/>
                </a:solidFill>
              </a:rPr>
              <a:t>(Acidi grassi poliinsaturi)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Picture 2" descr="D:\seminari\Casa Matha\satu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387" y="2481669"/>
            <a:ext cx="4500884" cy="1910259"/>
          </a:xfrm>
          <a:prstGeom prst="rect">
            <a:avLst/>
          </a:prstGeom>
          <a:noFill/>
          <a:ln w="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eminari\Casa Matha\saturo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388" y="4561578"/>
            <a:ext cx="4500884" cy="1910259"/>
          </a:xfrm>
          <a:prstGeom prst="rect">
            <a:avLst/>
          </a:prstGeom>
          <a:noFill/>
          <a:ln w="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1"/>
          <p:cNvSpPr txBox="1"/>
          <p:nvPr/>
        </p:nvSpPr>
        <p:spPr>
          <a:xfrm>
            <a:off x="330346" y="188640"/>
            <a:ext cx="8274101" cy="964367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 negli alimenti</a:t>
            </a:r>
          </a:p>
          <a:p>
            <a:pPr algn="ctr">
              <a:lnSpc>
                <a:spcPts val="3400"/>
              </a:lnSpc>
            </a:pPr>
            <a:r>
              <a:rPr lang="it-IT" sz="2400" i="1" dirty="0" smtClean="0">
                <a:solidFill>
                  <a:schemeClr val="bg1"/>
                </a:solidFill>
              </a:rPr>
              <a:t>(Free </a:t>
            </a:r>
            <a:r>
              <a:rPr lang="it-IT" sz="2400" i="1" dirty="0">
                <a:solidFill>
                  <a:schemeClr val="bg1"/>
                </a:solidFill>
              </a:rPr>
              <a:t>radical </a:t>
            </a:r>
            <a:r>
              <a:rPr lang="it-IT" sz="2400" i="1" dirty="0" smtClean="0">
                <a:solidFill>
                  <a:schemeClr val="bg1"/>
                </a:solidFill>
              </a:rPr>
              <a:t>scavengers)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10" y="2852935"/>
            <a:ext cx="4220981" cy="30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4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seminari\Casa Matha\anti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757" y="1196752"/>
            <a:ext cx="6528726" cy="4896544"/>
          </a:xfrm>
          <a:prstGeom prst="rect">
            <a:avLst/>
          </a:prstGeom>
          <a:noFill/>
          <a:ln w="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1"/>
          <p:cNvSpPr txBox="1"/>
          <p:nvPr/>
        </p:nvSpPr>
        <p:spPr>
          <a:xfrm>
            <a:off x="904673" y="522710"/>
            <a:ext cx="6920894" cy="541238"/>
          </a:xfrm>
          <a:prstGeom prst="rect">
            <a:avLst/>
          </a:prstGeom>
          <a:solidFill>
            <a:srgbClr val="00B050"/>
          </a:solidFill>
          <a:ln w="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</a:t>
            </a:r>
            <a:endParaRPr lang="it-IT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9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eminari\Casa Matha\ant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499" y="548680"/>
            <a:ext cx="7416824" cy="5562618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1"/>
          <p:cNvSpPr txBox="1"/>
          <p:nvPr/>
        </p:nvSpPr>
        <p:spPr>
          <a:xfrm>
            <a:off x="929511" y="580182"/>
            <a:ext cx="7170881" cy="541238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 negli alimenti</a:t>
            </a:r>
            <a:endParaRPr lang="it-IT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1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51595" y="1196752"/>
            <a:ext cx="7200800" cy="4779190"/>
            <a:chOff x="1082316" y="1382995"/>
            <a:chExt cx="7176815" cy="4526694"/>
          </a:xfrm>
        </p:grpSpPr>
        <p:pic>
          <p:nvPicPr>
            <p:cNvPr id="3074" name="Picture 2" descr="D:\seminari\Casa Matha\anti 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16" y="1382995"/>
              <a:ext cx="7176815" cy="4526694"/>
            </a:xfrm>
            <a:prstGeom prst="rect">
              <a:avLst/>
            </a:prstGeom>
            <a:noFill/>
            <a:ln w="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82316" y="1382995"/>
              <a:ext cx="7176815" cy="37699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95377" y="1390660"/>
              <a:ext cx="16246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Valori</a:t>
              </a:r>
              <a:r>
                <a:rPr lang="en-US" sz="2000" dirty="0" smtClean="0"/>
                <a:t> ORAC</a:t>
              </a:r>
              <a:endParaRPr lang="en-US" sz="2000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3851920" y="59911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ORAC= Oxygen Radical </a:t>
            </a:r>
            <a:r>
              <a:rPr lang="en-US" dirty="0" err="1"/>
              <a:t>Antioxydant</a:t>
            </a:r>
            <a:r>
              <a:rPr lang="en-US" dirty="0"/>
              <a:t> Capacity</a:t>
            </a:r>
          </a:p>
        </p:txBody>
      </p:sp>
      <p:sp>
        <p:nvSpPr>
          <p:cNvPr id="10" name="CasellaDiTesto 1"/>
          <p:cNvSpPr txBox="1"/>
          <p:nvPr/>
        </p:nvSpPr>
        <p:spPr>
          <a:xfrm>
            <a:off x="851595" y="404664"/>
            <a:ext cx="7200800" cy="528350"/>
          </a:xfrm>
          <a:prstGeom prst="rect">
            <a:avLst/>
          </a:prstGeom>
          <a:solidFill>
            <a:srgbClr val="00B05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3600" i="1" dirty="0" smtClean="0">
                <a:solidFill>
                  <a:schemeClr val="bg1"/>
                </a:solidFill>
              </a:rPr>
              <a:t>Antiossidanti in frutta e verdura</a:t>
            </a:r>
            <a:endParaRPr lang="it-IT" sz="2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7200800" cy="539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minari\Foschi\acidi-grassi-olio-di-oliv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5460" y="2057919"/>
            <a:ext cx="6751616" cy="4395417"/>
          </a:xfrm>
          <a:prstGeom prst="rect">
            <a:avLst/>
          </a:prstGeom>
          <a:solidFill>
            <a:srgbClr val="0000CC"/>
          </a:solidFill>
          <a:ln w="0">
            <a:solidFill>
              <a:srgbClr val="00206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882456" y="297135"/>
            <a:ext cx="7505968" cy="646331"/>
          </a:xfrm>
          <a:prstGeom prst="rect">
            <a:avLst/>
          </a:prstGeom>
          <a:solidFill>
            <a:srgbClr val="C6E6A2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6600"/>
                </a:solidFill>
              </a:rPr>
              <a:t>Olio Extravergine d’Oliva (EVO)</a:t>
            </a:r>
            <a:endParaRPr lang="it-IT" sz="3600" dirty="0">
              <a:solidFill>
                <a:srgbClr val="0066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8439" y="977399"/>
            <a:ext cx="73256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Una caratteristica che distingue l'olio di oliva dagli altri </a:t>
            </a:r>
            <a:r>
              <a:rPr lang="it-IT" sz="2000" u="sng" dirty="0" smtClean="0"/>
              <a:t>oli </a:t>
            </a:r>
            <a:r>
              <a:rPr lang="it-IT" sz="2000" u="sng" dirty="0"/>
              <a:t>vegetali</a:t>
            </a:r>
            <a:r>
              <a:rPr lang="it-IT" sz="2000" dirty="0"/>
              <a:t> è </a:t>
            </a:r>
            <a:r>
              <a:rPr lang="it-IT" sz="2000" dirty="0" smtClean="0"/>
              <a:t>il </a:t>
            </a:r>
            <a:r>
              <a:rPr lang="it-IT" sz="2000" dirty="0"/>
              <a:t>suo maggior contenuto in </a:t>
            </a:r>
            <a:r>
              <a:rPr lang="it-IT" sz="2000" b="1" dirty="0">
                <a:solidFill>
                  <a:srgbClr val="FF0000"/>
                </a:solidFill>
              </a:rPr>
              <a:t>acido oleico</a:t>
            </a:r>
            <a:r>
              <a:rPr lang="it-IT" sz="2000" dirty="0"/>
              <a:t>; negli </a:t>
            </a:r>
            <a:r>
              <a:rPr lang="it-IT" sz="2000" dirty="0" smtClean="0"/>
              <a:t>oli </a:t>
            </a:r>
            <a:r>
              <a:rPr lang="it-IT" sz="2000" dirty="0"/>
              <a:t>di semi prevale invece il </a:t>
            </a:r>
            <a:r>
              <a:rPr lang="it-IT" sz="2000" u="sng" dirty="0"/>
              <a:t>linoleico</a:t>
            </a:r>
            <a:r>
              <a:rPr lang="it-IT" sz="2000" dirty="0"/>
              <a:t>. </a:t>
            </a:r>
            <a:endParaRPr lang="it-IT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508104" y="6381328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8184" y="5877272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(EVO)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43608" y="4797152"/>
            <a:ext cx="822731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3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720080"/>
          </a:xfrm>
          <a:solidFill>
            <a:srgbClr val="C6E6A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6600"/>
                </a:solidFill>
              </a:rPr>
              <a:t>In un Olio d’Oliva di buona qualità:</a:t>
            </a:r>
            <a:endParaRPr lang="it-IT" sz="3200" dirty="0">
              <a:solidFill>
                <a:srgbClr val="006600"/>
              </a:solidFill>
            </a:endParaRPr>
          </a:p>
        </p:txBody>
      </p:sp>
      <p:pic>
        <p:nvPicPr>
          <p:cNvPr id="11" name="Picture 3" descr="D:\seminari\Foschi\Olei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08" y="1616843"/>
            <a:ext cx="6427659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31" name="Picture 7" descr="D:\seminari\Foschi\acido-linoleic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90" y="3205757"/>
            <a:ext cx="6427659" cy="8660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chemeClr val="tx1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7020272" y="183896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Ac</a:t>
            </a:r>
            <a:r>
              <a:rPr lang="it-IT" sz="2000" dirty="0" smtClean="0"/>
              <a:t>. Oleico</a:t>
            </a:r>
          </a:p>
          <a:p>
            <a:r>
              <a:rPr lang="it-IT" sz="1400" b="1" dirty="0" smtClean="0">
                <a:solidFill>
                  <a:srgbClr val="0000CC"/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  <a:sym typeface="Symbol"/>
              </a:rPr>
              <a:t> </a:t>
            </a:r>
            <a:r>
              <a:rPr lang="it-IT" sz="2000" dirty="0" smtClean="0">
                <a:solidFill>
                  <a:srgbClr val="0000CC"/>
                </a:solidFill>
              </a:rPr>
              <a:t>73 %</a:t>
            </a:r>
            <a:endParaRPr lang="it-IT" sz="2000" dirty="0">
              <a:solidFill>
                <a:srgbClr val="0000CC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20272" y="3205757"/>
            <a:ext cx="180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Ac</a:t>
            </a:r>
            <a:r>
              <a:rPr lang="it-IT" sz="2000" dirty="0" smtClean="0"/>
              <a:t>. Linoleico</a:t>
            </a:r>
          </a:p>
          <a:p>
            <a:r>
              <a:rPr lang="it-IT" sz="1400" b="1" dirty="0" smtClean="0">
                <a:solidFill>
                  <a:srgbClr val="0000CC"/>
                </a:solidFill>
              </a:rPr>
              <a:t> </a:t>
            </a:r>
            <a:r>
              <a:rPr lang="it-IT" sz="2000" dirty="0" smtClean="0">
                <a:solidFill>
                  <a:srgbClr val="0000CC"/>
                </a:solidFill>
                <a:sym typeface="Symbol"/>
              </a:rPr>
              <a:t> </a:t>
            </a:r>
            <a:r>
              <a:rPr lang="it-IT" sz="2000" dirty="0" smtClean="0">
                <a:solidFill>
                  <a:srgbClr val="0000CC"/>
                </a:solidFill>
              </a:rPr>
              <a:t>10 %</a:t>
            </a:r>
          </a:p>
          <a:p>
            <a:endParaRPr lang="it-IT" dirty="0"/>
          </a:p>
        </p:txBody>
      </p:sp>
      <p:pic>
        <p:nvPicPr>
          <p:cNvPr id="12" name="Picture 2" descr="D:\seminari\Casa Matha\rad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37" y="4780840"/>
            <a:ext cx="6469912" cy="880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CasellaDiTesto 4"/>
          <p:cNvSpPr txBox="1"/>
          <p:nvPr/>
        </p:nvSpPr>
        <p:spPr>
          <a:xfrm>
            <a:off x="7020272" y="478084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Ac</a:t>
            </a:r>
            <a:r>
              <a:rPr lang="it-IT" sz="2000" dirty="0" smtClean="0"/>
              <a:t>. Linolenico</a:t>
            </a:r>
          </a:p>
          <a:p>
            <a:r>
              <a:rPr lang="it-IT" sz="2000" dirty="0" smtClean="0">
                <a:solidFill>
                  <a:srgbClr val="0000CC"/>
                </a:solidFill>
                <a:sym typeface="Symbol"/>
              </a:rPr>
              <a:t> </a:t>
            </a:r>
            <a:r>
              <a:rPr lang="it-IT" sz="2000" dirty="0" smtClean="0">
                <a:solidFill>
                  <a:srgbClr val="0000CC"/>
                </a:solidFill>
              </a:rPr>
              <a:t>0.7 %</a:t>
            </a:r>
            <a:endParaRPr lang="it-IT" sz="2000" dirty="0">
              <a:solidFill>
                <a:srgbClr val="0000CC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0964" y="419548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dirty="0"/>
              <a:t>rapporto </a:t>
            </a:r>
            <a:r>
              <a:rPr lang="it-IT" sz="2000" dirty="0" smtClean="0"/>
              <a:t>ac. oleico/linoleico </a:t>
            </a:r>
            <a:r>
              <a:rPr lang="it-IT" sz="2000" dirty="0"/>
              <a:t>dovrebbe essere ≥ </a:t>
            </a:r>
            <a:r>
              <a:rPr lang="it-IT" sz="2000" dirty="0" smtClean="0"/>
              <a:t>7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26130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856"/>
            <a:ext cx="612068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Olio EVO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36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Questa composizione conferisce all'olio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oliva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delle proprietà fondamentali:</a:t>
            </a:r>
          </a:p>
          <a:p>
            <a:pPr marL="0" indent="0">
              <a:buNone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si conserva </a:t>
            </a:r>
            <a:r>
              <a:rPr lang="it-IT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 a lungo rispetto a qualsiasi altro tipo di olio</a:t>
            </a:r>
            <a:r>
              <a:rPr lang="it-IT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tendenza all'irrancidimento</a:t>
            </a:r>
            <a:r>
              <a:rPr lang="it-IT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è infatti direttamente proporzionale al numero di doppi legami presenti negli acidi grassi.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u="sng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8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Elevato </a:t>
            </a:r>
            <a:r>
              <a:rPr lang="it-IT" sz="18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di fumo </a:t>
            </a:r>
            <a:r>
              <a:rPr lang="it-IT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(210 °C ) 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dovuto all’elevato contenuto di acido oleico e basso contenuto di acidi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polinsaturi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 Questo rende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l’olio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EVO uno dei condimenti più adatti per le fritture. 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1031598"/>
              </p:ext>
            </p:extLst>
          </p:nvPr>
        </p:nvGraphicFramePr>
        <p:xfrm>
          <a:off x="1907704" y="3429000"/>
          <a:ext cx="5014811" cy="2468880"/>
        </p:xfrm>
        <a:graphic>
          <a:graphicData uri="http://schemas.openxmlformats.org/drawingml/2006/table">
            <a:tbl>
              <a:tblPr/>
              <a:tblGrid>
                <a:gridCol w="2880360"/>
                <a:gridCol w="2134451"/>
              </a:tblGrid>
              <a:tr h="285750">
                <a:tc gridSpan="2">
                  <a:txBody>
                    <a:bodyPr/>
                    <a:lstStyle/>
                    <a:p>
                      <a:r>
                        <a:rPr lang="it-IT" b="1" dirty="0"/>
                        <a:t>Punto di fumo di alcuni oli e grassi *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b="1" dirty="0">
                          <a:hlinkClick r:id="rId4"/>
                        </a:rPr>
                        <a:t>Olio extravergine di oliva </a:t>
                      </a:r>
                      <a:endParaRPr lang="it-IT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210 °C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 smtClean="0">
                          <a:hlinkClick r:id="rId5"/>
                        </a:rPr>
                        <a:t>Olio di girasole</a:t>
                      </a:r>
                    </a:p>
                    <a:p>
                      <a:r>
                        <a:rPr lang="it-IT" dirty="0" smtClean="0">
                          <a:hlinkClick r:id="rId5"/>
                        </a:rPr>
                        <a:t>Olio </a:t>
                      </a:r>
                      <a:r>
                        <a:rPr lang="it-IT" dirty="0">
                          <a:hlinkClick r:id="rId5"/>
                        </a:rPr>
                        <a:t>di </a:t>
                      </a:r>
                      <a:r>
                        <a:rPr lang="it-IT" dirty="0" smtClean="0">
                          <a:hlinkClick r:id="rId5"/>
                        </a:rPr>
                        <a:t>soia</a:t>
                      </a:r>
                      <a:endParaRPr lang="it-IT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&lt;130 </a:t>
                      </a:r>
                      <a:r>
                        <a:rPr lang="it-IT" dirty="0"/>
                        <a:t>°C 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130°C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>
                          <a:hlinkClick r:id="rId6"/>
                        </a:rPr>
                        <a:t>Olio di mais</a:t>
                      </a:r>
                      <a:r>
                        <a:rPr lang="it-IT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160 °C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hlinkClick r:id="rId7"/>
                        </a:rPr>
                        <a:t>Olio di cocco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177 °C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>
            <a:hlinkClick r:id="rId8"/>
          </p:cNvPr>
          <p:cNvSpPr>
            <a:spLocks noChangeArrowheads="1"/>
          </p:cNvSpPr>
          <p:nvPr/>
        </p:nvSpPr>
        <p:spPr bwMode="auto">
          <a:xfrm>
            <a:off x="45720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49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265" y="1066790"/>
            <a:ext cx="8229600" cy="792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400" dirty="0" smtClean="0">
                <a:solidFill>
                  <a:srgbClr val="0000CC"/>
                </a:solidFill>
              </a:rPr>
              <a:t>Azione </a:t>
            </a:r>
            <a:r>
              <a:rPr lang="it-IT" sz="2400" dirty="0" smtClean="0">
                <a:solidFill>
                  <a:srgbClr val="0000CC"/>
                </a:solidFill>
                <a:cs typeface="Arial" panose="020B0604020202020204" pitchFamily="34" charset="0"/>
              </a:rPr>
              <a:t>antiossidante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dirty="0" smtClean="0">
                <a:cs typeface="Arial" panose="020B0604020202020204" pitchFamily="34" charset="0"/>
              </a:rPr>
              <a:t>         </a:t>
            </a:r>
            <a:r>
              <a:rPr lang="it-IT" sz="1800" dirty="0" smtClean="0">
                <a:cs typeface="Arial" panose="020B0604020202020204" pitchFamily="34" charset="0"/>
              </a:rPr>
              <a:t>L’olio  d’oliva, come quello di vinaccioli, è ricco di </a:t>
            </a:r>
            <a:r>
              <a:rPr lang="it-IT" sz="1800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Vitamina</a:t>
            </a:r>
            <a:r>
              <a:rPr lang="it-IT" sz="1800" b="1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sz="1800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it-IT" sz="1800" dirty="0" smtClean="0">
                <a:cs typeface="Arial" panose="020B0604020202020204" pitchFamily="34" charset="0"/>
              </a:rPr>
              <a:t> e </a:t>
            </a:r>
            <a:r>
              <a:rPr lang="it-IT" sz="1800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Polifenoli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seminari\Foschi\vitamina E_tocofer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660" y="2852936"/>
            <a:ext cx="2109156" cy="1585062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eminari\Foschi\polifenoli-flavonoi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21" y="4901098"/>
            <a:ext cx="2226944" cy="1245064"/>
          </a:xfrm>
          <a:prstGeom prst="rect">
            <a:avLst/>
          </a:prstGeom>
          <a:noFill/>
          <a:ln w="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56643" y="490109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Flavonoidi</a:t>
            </a:r>
            <a:endParaRPr lang="it-IT" sz="1400" dirty="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62960" y="260648"/>
            <a:ext cx="8280920" cy="576064"/>
          </a:xfrm>
          <a:solidFill>
            <a:srgbClr val="C6E6A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006600"/>
                </a:solidFill>
              </a:rPr>
              <a:t>Olio EVO</a:t>
            </a:r>
            <a:endParaRPr lang="it-IT" sz="36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492896"/>
            <a:ext cx="433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Vitamina E</a:t>
            </a:r>
            <a:r>
              <a:rPr lang="it-IT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it-IT" dirty="0" smtClean="0">
                <a:cs typeface="Arial" panose="020B0604020202020204" pitchFamily="34" charset="0"/>
              </a:rPr>
              <a:t>Potente </a:t>
            </a:r>
            <a:r>
              <a:rPr lang="it-IT" i="1" dirty="0">
                <a:cs typeface="Arial" panose="020B0604020202020204" pitchFamily="34" charset="0"/>
              </a:rPr>
              <a:t>free-radicals scavenger.</a:t>
            </a:r>
          </a:p>
          <a:p>
            <a:pPr algn="just"/>
            <a:r>
              <a:rPr lang="it-IT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6080" y="4829090"/>
            <a:ext cx="50864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sz="1600" dirty="0" smtClean="0"/>
              <a:t>Combattono </a:t>
            </a:r>
            <a:r>
              <a:rPr lang="it-IT" sz="1600" b="1" dirty="0"/>
              <a:t>l’invecchiamento cellulare </a:t>
            </a:r>
            <a:r>
              <a:rPr lang="it-IT" sz="1600" dirty="0"/>
              <a:t>e prevengono l’insorgere di alcune </a:t>
            </a:r>
            <a:r>
              <a:rPr lang="it-IT" sz="1600" b="1" dirty="0"/>
              <a:t>forme </a:t>
            </a:r>
            <a:r>
              <a:rPr lang="it-IT" sz="1600" b="1" dirty="0" smtClean="0"/>
              <a:t>tumorali.</a:t>
            </a:r>
          </a:p>
          <a:p>
            <a:pPr algn="just"/>
            <a:r>
              <a:rPr lang="it-IT" sz="1400" i="1" dirty="0"/>
              <a:t>La moderna medicina assegna ai polifenoli un ruolo </a:t>
            </a:r>
            <a:r>
              <a:rPr lang="it-IT" sz="1400" i="1" dirty="0" smtClean="0"/>
              <a:t>molto più </a:t>
            </a:r>
            <a:r>
              <a:rPr lang="it-IT" sz="1400" i="1" dirty="0"/>
              <a:t>importante della Vitamina E. </a:t>
            </a:r>
            <a:endParaRPr lang="it-IT" sz="1400" i="1" dirty="0"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it-IT" sz="1600" dirty="0">
                <a:cs typeface="Arial" panose="020B0604020202020204" pitchFamily="34" charset="0"/>
              </a:rPr>
              <a:t>C</a:t>
            </a:r>
            <a:r>
              <a:rPr lang="it-IT" sz="1600" dirty="0" smtClean="0">
                <a:cs typeface="Arial" panose="020B0604020202020204" pitchFamily="34" charset="0"/>
              </a:rPr>
              <a:t>ontenuti </a:t>
            </a:r>
            <a:r>
              <a:rPr lang="it-IT" sz="1600" dirty="0">
                <a:cs typeface="Arial" panose="020B0604020202020204" pitchFamily="34" charset="0"/>
              </a:rPr>
              <a:t>anche nel </a:t>
            </a:r>
            <a:r>
              <a:rPr lang="it-IT" sz="1600" u="sng" dirty="0">
                <a:cs typeface="Arial" panose="020B0604020202020204" pitchFamily="34" charset="0"/>
              </a:rPr>
              <a:t>vino rosso </a:t>
            </a:r>
            <a:r>
              <a:rPr lang="it-IT" sz="1600" dirty="0">
                <a:cs typeface="Arial" panose="020B0604020202020204" pitchFamily="34" charset="0"/>
              </a:rPr>
              <a:t>e (tanto) nel </a:t>
            </a:r>
            <a:r>
              <a:rPr lang="it-IT" sz="1600" u="sng" dirty="0" smtClean="0">
                <a:cs typeface="Arial" panose="020B0604020202020204" pitchFamily="34" charset="0"/>
              </a:rPr>
              <a:t>cioccolato.</a:t>
            </a:r>
            <a:endParaRPr lang="it-IT" sz="1600" u="sng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649" y="1844824"/>
            <a:ext cx="76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È uno dei condimenti migliori per tenere sotto controllo i livelli di  </a:t>
            </a:r>
            <a:r>
              <a:rPr lang="it-IT" sz="1600" b="1" dirty="0" smtClean="0"/>
              <a:t>colesterolo-LDL</a:t>
            </a:r>
            <a:r>
              <a:rPr lang="it-IT" sz="1600" dirty="0" smtClean="0"/>
              <a:t> (cattivo</a:t>
            </a:r>
            <a:r>
              <a:rPr lang="it-IT" sz="1600" dirty="0"/>
              <a:t>) nel sangue senza intaccare la percentuale di </a:t>
            </a:r>
            <a:r>
              <a:rPr lang="it-IT" sz="1600" b="1" dirty="0" smtClean="0"/>
              <a:t>colesterolo-HDL </a:t>
            </a:r>
            <a:r>
              <a:rPr lang="it-IT" sz="1600" dirty="0"/>
              <a:t>(buono).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3649" y="4501569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Polifenoli</a:t>
            </a:r>
            <a:r>
              <a:rPr lang="it-IT" dirty="0" smtClean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it-IT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it-IT" sz="1600" dirty="0" smtClean="0">
                <a:solidFill>
                  <a:prstClr val="black"/>
                </a:solidFill>
              </a:rPr>
              <a:t>otenti </a:t>
            </a:r>
            <a:r>
              <a:rPr lang="it-IT" sz="1600" dirty="0"/>
              <a:t>antiossidanti d</a:t>
            </a:r>
            <a:r>
              <a:rPr lang="it-IT" sz="1600" dirty="0">
                <a:solidFill>
                  <a:prstClr val="black"/>
                </a:solidFill>
              </a:rPr>
              <a:t>al sapore amaro e piccante, tipico dell’oliva. </a:t>
            </a:r>
          </a:p>
          <a:p>
            <a:pPr lvl="0"/>
            <a:r>
              <a:rPr lang="it-IT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7511" y="6068897"/>
            <a:ext cx="3069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1400" i="1" dirty="0" smtClean="0">
                <a:solidFill>
                  <a:srgbClr val="FF0000"/>
                </a:solidFill>
              </a:rPr>
              <a:t>Meglio </a:t>
            </a:r>
            <a:r>
              <a:rPr lang="it-IT" sz="1400" i="1" dirty="0">
                <a:solidFill>
                  <a:srgbClr val="FF0000"/>
                </a:solidFill>
              </a:rPr>
              <a:t>puzza di vino che d’olio santo</a:t>
            </a:r>
            <a:r>
              <a:rPr lang="it-IT" sz="1400" i="1" dirty="0" smtClean="0">
                <a:solidFill>
                  <a:srgbClr val="FF0000"/>
                </a:solidFill>
              </a:rPr>
              <a:t>» </a:t>
            </a:r>
            <a:endParaRPr lang="it-IT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1840" y="3212976"/>
            <a:ext cx="2286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it-IT" sz="1600" u="sng" dirty="0">
                <a:solidFill>
                  <a:prstClr val="black"/>
                </a:solidFill>
                <a:cs typeface="Arial" panose="020B0604020202020204" pitchFamily="34" charset="0"/>
              </a:rPr>
              <a:t>Contenuto (</a:t>
            </a:r>
            <a:r>
              <a:rPr lang="it-IT" sz="16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mg/100 </a:t>
            </a:r>
            <a:r>
              <a:rPr lang="it-IT" sz="1600" u="sng" dirty="0">
                <a:solidFill>
                  <a:prstClr val="black"/>
                </a:solidFill>
                <a:cs typeface="Arial" panose="020B0604020202020204" pitchFamily="34" charset="0"/>
              </a:rPr>
              <a:t>g) </a:t>
            </a:r>
          </a:p>
          <a:p>
            <a:pPr lvl="0" algn="just"/>
            <a:r>
              <a:rPr lang="it-IT" sz="1500" dirty="0">
                <a:solidFill>
                  <a:prstClr val="black"/>
                </a:solidFill>
                <a:cs typeface="Arial" panose="020B0604020202020204" pitchFamily="34" charset="0"/>
              </a:rPr>
              <a:t>Olio di germi di grano: 233</a:t>
            </a:r>
          </a:p>
          <a:p>
            <a:pPr lvl="0" algn="just"/>
            <a:r>
              <a:rPr lang="it-IT" sz="1500" dirty="0">
                <a:solidFill>
                  <a:prstClr val="black"/>
                </a:solidFill>
                <a:cs typeface="Arial" panose="020B0604020202020204" pitchFamily="34" charset="0"/>
              </a:rPr>
              <a:t>Olio di girasole: 68</a:t>
            </a:r>
          </a:p>
          <a:p>
            <a:pPr lvl="0" algn="just"/>
            <a:r>
              <a:rPr lang="it-IT" sz="1500" b="1" dirty="0">
                <a:solidFill>
                  <a:prstClr val="black"/>
                </a:solidFill>
                <a:cs typeface="Arial" panose="020B0604020202020204" pitchFamily="34" charset="0"/>
              </a:rPr>
              <a:t>Olio EVO: 18.5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6660" y="2868324"/>
            <a:ext cx="1092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14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α</a:t>
            </a:r>
            <a:r>
              <a:rPr lang="el-GR" sz="1400" dirty="0" smtClean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it-IT" sz="1400" dirty="0" smtClean="0">
                <a:solidFill>
                  <a:srgbClr val="FF0000"/>
                </a:solidFill>
                <a:cs typeface="Arial" panose="020B0604020202020204" pitchFamily="34" charset="0"/>
              </a:rPr>
              <a:t>tocoferolo</a:t>
            </a:r>
            <a:endParaRPr lang="it-IT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5640" y="2852936"/>
            <a:ext cx="3744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cs typeface="Arial" panose="020B0604020202020204" pitchFamily="34" charset="0"/>
              </a:rPr>
              <a:t>Protegge </a:t>
            </a:r>
            <a:r>
              <a:rPr lang="it-IT" sz="1600" dirty="0">
                <a:cs typeface="Arial" panose="020B0604020202020204" pitchFamily="34" charset="0"/>
              </a:rPr>
              <a:t>la membrana citoplasmatica.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012666"/>
            <a:ext cx="8208912" cy="54006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4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972" y="829708"/>
            <a:ext cx="5251155" cy="7622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smtClean="0">
                <a:solidFill>
                  <a:srgbClr val="0000CC"/>
                </a:solidFill>
              </a:rPr>
              <a:t>Ha la pi</a:t>
            </a:r>
            <a:r>
              <a:rPr lang="it-IT" sz="2400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ù alta </a:t>
            </a:r>
            <a:r>
              <a:rPr lang="it-IT" sz="2400" dirty="0" smtClean="0">
                <a:solidFill>
                  <a:srgbClr val="0000CC"/>
                </a:solidFill>
              </a:rPr>
              <a:t>digeribilit</a:t>
            </a:r>
            <a:r>
              <a:rPr lang="it-IT" sz="2400" dirty="0" smtClean="0">
                <a:solidFill>
                  <a:srgbClr val="0000CC"/>
                </a:solidFill>
                <a:cs typeface="Times New Roman"/>
              </a:rPr>
              <a:t>à</a:t>
            </a:r>
            <a:r>
              <a:rPr lang="it-IT" sz="2400" dirty="0" smtClean="0">
                <a:solidFill>
                  <a:srgbClr val="0000CC"/>
                </a:solidFill>
              </a:rPr>
              <a:t> tra gli oli</a:t>
            </a:r>
          </a:p>
          <a:p>
            <a:endParaRPr lang="it-IT" sz="2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endParaRPr lang="it-IT" sz="20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20945" y="260648"/>
            <a:ext cx="8280920" cy="576064"/>
          </a:xfrm>
          <a:prstGeom prst="rect">
            <a:avLst/>
          </a:prstGeom>
          <a:solidFill>
            <a:srgbClr val="C6E6A2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smtClean="0">
                <a:solidFill>
                  <a:srgbClr val="006600"/>
                </a:solidFill>
              </a:rPr>
              <a:t>Olio EVO</a:t>
            </a:r>
            <a:endParaRPr lang="it-IT" sz="3600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973" y="4077246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L’elevato </a:t>
            </a:r>
            <a:r>
              <a:rPr lang="it-IT" b="1" dirty="0" smtClean="0">
                <a:solidFill>
                  <a:srgbClr val="0000CC"/>
                </a:solidFill>
              </a:rPr>
              <a:t>coefficiente </a:t>
            </a:r>
            <a:r>
              <a:rPr lang="it-IT" b="1" dirty="0">
                <a:solidFill>
                  <a:srgbClr val="0000CC"/>
                </a:solidFill>
              </a:rPr>
              <a:t>di digeribilità </a:t>
            </a:r>
            <a:r>
              <a:rPr lang="it-IT" dirty="0"/>
              <a:t>dell’olio d’oliva è dovuto </a:t>
            </a:r>
            <a:r>
              <a:rPr lang="it-IT" dirty="0" smtClean="0"/>
              <a:t>alla </a:t>
            </a:r>
            <a:r>
              <a:rPr lang="it-IT" dirty="0"/>
              <a:t>sua capacità di </a:t>
            </a:r>
            <a:r>
              <a:rPr lang="it-IT" u="sng" dirty="0"/>
              <a:t>stimolare gli enzimi presenti nelle pareti intestinali </a:t>
            </a:r>
            <a:r>
              <a:rPr lang="it-IT" dirty="0"/>
              <a:t>del corpo </a:t>
            </a:r>
            <a:r>
              <a:rPr lang="it-IT" dirty="0" smtClean="0"/>
              <a:t>umano, che aiutano </a:t>
            </a:r>
            <a:r>
              <a:rPr lang="it-IT" b="1" dirty="0"/>
              <a:t>la </a:t>
            </a:r>
            <a:r>
              <a:rPr lang="it-IT" b="1" dirty="0" smtClean="0"/>
              <a:t>digestione </a:t>
            </a:r>
            <a:r>
              <a:rPr lang="it-IT" dirty="0" smtClean="0"/>
              <a:t>e </a:t>
            </a:r>
            <a:r>
              <a:rPr lang="it-IT" u="sng" dirty="0"/>
              <a:t>anche la capacità di assimilarlo</a:t>
            </a:r>
            <a:r>
              <a:rPr lang="it-IT" dirty="0"/>
              <a:t> con </a:t>
            </a:r>
            <a:r>
              <a:rPr lang="it-IT" dirty="0" smtClean="0"/>
              <a:t>facilità.</a:t>
            </a:r>
          </a:p>
          <a:p>
            <a:pPr>
              <a:spcBef>
                <a:spcPts val="600"/>
              </a:spcBef>
            </a:pPr>
            <a:r>
              <a:rPr lang="it-IT" u="sng" dirty="0" smtClean="0"/>
              <a:t>Combatte</a:t>
            </a:r>
            <a:r>
              <a:rPr lang="it-IT" b="1" dirty="0" smtClean="0"/>
              <a:t> </a:t>
            </a:r>
            <a:r>
              <a:rPr lang="it-IT" b="1" dirty="0"/>
              <a:t>disturbi intestinali </a:t>
            </a:r>
            <a:r>
              <a:rPr lang="it-IT" dirty="0"/>
              <a:t>come la </a:t>
            </a:r>
            <a:r>
              <a:rPr lang="it-IT" u="sng" dirty="0"/>
              <a:t>stitichezza cronica</a:t>
            </a:r>
            <a:r>
              <a:rPr lang="it-IT" dirty="0"/>
              <a:t>. </a:t>
            </a:r>
            <a:endParaRPr lang="it-IT" dirty="0" smtClean="0"/>
          </a:p>
          <a:p>
            <a:pPr>
              <a:spcBef>
                <a:spcPts val="600"/>
              </a:spcBef>
            </a:pPr>
            <a:r>
              <a:rPr lang="it-IT" dirty="0" smtClean="0"/>
              <a:t>Particolarmente </a:t>
            </a:r>
            <a:r>
              <a:rPr lang="it-IT" dirty="0"/>
              <a:t>adatto a </a:t>
            </a:r>
            <a:r>
              <a:rPr lang="it-IT" u="sng" dirty="0" smtClean="0"/>
              <a:t>bimbi</a:t>
            </a:r>
            <a:r>
              <a:rPr lang="it-IT" dirty="0" smtClean="0"/>
              <a:t>, </a:t>
            </a:r>
            <a:r>
              <a:rPr lang="it-IT" u="sng" dirty="0"/>
              <a:t>mamme in fase di gestazione ed allattamento</a:t>
            </a:r>
            <a:r>
              <a:rPr lang="it-IT" dirty="0"/>
              <a:t>, </a:t>
            </a:r>
            <a:r>
              <a:rPr lang="it-IT" u="sng" dirty="0"/>
              <a:t>sportivi</a:t>
            </a:r>
            <a:r>
              <a:rPr lang="it-IT" dirty="0"/>
              <a:t> ed in generale </a:t>
            </a:r>
            <a:r>
              <a:rPr lang="it-IT" b="1" dirty="0">
                <a:solidFill>
                  <a:srgbClr val="FF0000"/>
                </a:solidFill>
              </a:rPr>
              <a:t>a tutte le persone </a:t>
            </a:r>
            <a:r>
              <a:rPr lang="it-IT" dirty="0"/>
              <a:t>che </a:t>
            </a:r>
            <a:r>
              <a:rPr lang="it-IT" dirty="0" smtClean="0"/>
              <a:t>vogliono </a:t>
            </a:r>
            <a:r>
              <a:rPr lang="it-IT" dirty="0"/>
              <a:t>seguire una dieta equilibrata.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9297" y="6042750"/>
            <a:ext cx="4511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Tratto da http://</a:t>
            </a:r>
            <a:r>
              <a:rPr lang="it-IT" sz="1200" dirty="0" smtClean="0"/>
              <a:t>www.my-personaltrainer.it/olio-oliva.html#oliodioliva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45" y="980728"/>
            <a:ext cx="8208912" cy="540060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4414" y="1616297"/>
            <a:ext cx="2985709" cy="246094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220072" y="2523606"/>
            <a:ext cx="281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Coefficiente di </a:t>
            </a:r>
            <a:r>
              <a:rPr lang="it-IT" sz="1200" b="1" i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digeribilita</a:t>
            </a:r>
            <a:r>
              <a:rPr lang="it-IT" sz="1200" b="1" i="1" u="sng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it-IT" sz="1200" b="1" i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quantita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assorbita/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quantita'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ingerita (%)</a:t>
            </a:r>
          </a:p>
        </p:txBody>
      </p:sp>
    </p:spTree>
    <p:extLst>
      <p:ext uri="{BB962C8B-B14F-4D97-AF65-F5344CB8AC3E}">
        <p14:creationId xmlns:p14="http://schemas.microsoft.com/office/powerpoint/2010/main" xmlns="" val="12992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eminari\arcobaleno\inquinamento\ozono_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8" y="908720"/>
            <a:ext cx="781922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75656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0000CC"/>
                </a:solidFill>
              </a:rPr>
              <a:t>OZONO </a:t>
            </a:r>
            <a:r>
              <a:rPr lang="it-IT" sz="2400" b="1" i="1" dirty="0" smtClean="0">
                <a:solidFill>
                  <a:srgbClr val="0000CC"/>
                </a:solidFill>
              </a:rPr>
              <a:t> STRATOSFERICO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1058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eminari\Foschi\265px-David_von_Michelang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760" y="2613461"/>
            <a:ext cx="2158620" cy="41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eminari\Foschi\dav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5797"/>
            <a:ext cx="3299948" cy="41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ccia a destra con strisce 4"/>
          <p:cNvSpPr/>
          <p:nvPr/>
        </p:nvSpPr>
        <p:spPr>
          <a:xfrm>
            <a:off x="3415357" y="4221088"/>
            <a:ext cx="1296144" cy="233024"/>
          </a:xfrm>
          <a:prstGeom prst="stripedRightArrow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66054" y="900237"/>
            <a:ext cx="797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H</a:t>
            </a:r>
            <a:r>
              <a:rPr lang="it-IT" sz="2000" dirty="0" smtClean="0"/>
              <a:t>a un </a:t>
            </a:r>
            <a:r>
              <a:rPr lang="it-IT" sz="2000" dirty="0"/>
              <a:t>altissimo valore </a:t>
            </a:r>
            <a:r>
              <a:rPr lang="it-IT" sz="2000" dirty="0" smtClean="0"/>
              <a:t>energetico: </a:t>
            </a:r>
            <a:r>
              <a:rPr lang="it-IT" sz="2000" dirty="0">
                <a:solidFill>
                  <a:srgbClr val="FF0000"/>
                </a:solidFill>
              </a:rPr>
              <a:t>899 k</a:t>
            </a:r>
            <a:r>
              <a:rPr lang="it-IT" sz="2000" dirty="0" smtClean="0">
                <a:solidFill>
                  <a:srgbClr val="FF0000"/>
                </a:solidFill>
              </a:rPr>
              <a:t>cal /100 g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245121" y="213510"/>
            <a:ext cx="8280920" cy="576064"/>
          </a:xfrm>
          <a:prstGeom prst="rect">
            <a:avLst/>
          </a:prstGeom>
          <a:solidFill>
            <a:srgbClr val="C6E6A2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smtClean="0">
                <a:solidFill>
                  <a:srgbClr val="006600"/>
                </a:solidFill>
              </a:rPr>
              <a:t>Olio d’oliva</a:t>
            </a:r>
            <a:endParaRPr lang="it-IT" sz="3600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061" y="1368807"/>
            <a:ext cx="797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È </a:t>
            </a:r>
            <a:r>
              <a:rPr lang="it-IT" dirty="0" smtClean="0"/>
              <a:t>bene </a:t>
            </a:r>
            <a:r>
              <a:rPr lang="it-IT" b="1" dirty="0"/>
              <a:t>non</a:t>
            </a:r>
            <a:r>
              <a:rPr lang="it-IT" dirty="0"/>
              <a:t> abusarne </a:t>
            </a:r>
            <a:r>
              <a:rPr lang="it-IT" dirty="0" smtClean="0"/>
              <a:t>(specie </a:t>
            </a:r>
            <a:r>
              <a:rPr lang="it-IT" dirty="0"/>
              <a:t>in caso di </a:t>
            </a:r>
            <a:r>
              <a:rPr lang="it-IT" u="sng" dirty="0" smtClean="0"/>
              <a:t>sovrappeso</a:t>
            </a:r>
            <a:r>
              <a:rPr lang="it-IT" dirty="0" smtClean="0"/>
              <a:t> e </a:t>
            </a:r>
            <a:r>
              <a:rPr lang="it-IT" u="sng" dirty="0" smtClean="0"/>
              <a:t>obesità</a:t>
            </a:r>
            <a:r>
              <a:rPr lang="it-IT" dirty="0" smtClean="0"/>
              <a:t>).</a:t>
            </a:r>
          </a:p>
        </p:txBody>
      </p:sp>
      <p:pic>
        <p:nvPicPr>
          <p:cNvPr id="1028" name="Picture 4" descr="https://oltrepooggi.files.wordpress.com/2014/06/attent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07" y="1320760"/>
            <a:ext cx="770654" cy="6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121" y="1959466"/>
            <a:ext cx="823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/>
              <a:t>Si consiglia di dosarlo con un cucchiaio o con un cucchiaino, rispettando le dosi previste dal programma alimentare. </a:t>
            </a:r>
          </a:p>
        </p:txBody>
      </p:sp>
    </p:spTree>
    <p:extLst>
      <p:ext uri="{BB962C8B-B14F-4D97-AF65-F5344CB8AC3E}">
        <p14:creationId xmlns:p14="http://schemas.microsoft.com/office/powerpoint/2010/main" xmlns="" val="43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eminari\Foschi\12886100-piramide-alimentare-su-sfondo-bianco-Archivio-Fotograf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584670" cy="5112568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12068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6600"/>
                </a:solidFill>
              </a:rPr>
              <a:t>Farmacopea</a:t>
            </a:r>
            <a:r>
              <a:rPr lang="it-IT" b="1" dirty="0">
                <a:solidFill>
                  <a:srgbClr val="006600"/>
                </a:solidFill>
              </a:rPr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seminari\Foschi\farmacopea medioev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9774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91879" y="1519955"/>
            <a:ext cx="54784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6600"/>
                </a:solidFill>
              </a:rPr>
              <a:t>L'olio </a:t>
            </a:r>
            <a:r>
              <a:rPr lang="it-IT" sz="2400" b="1" dirty="0">
                <a:solidFill>
                  <a:srgbClr val="006600"/>
                </a:solidFill>
              </a:rPr>
              <a:t>di oliva </a:t>
            </a:r>
            <a:r>
              <a:rPr lang="it-IT" sz="2400" b="1" dirty="0" smtClean="0">
                <a:solidFill>
                  <a:srgbClr val="006600"/>
                </a:solidFill>
              </a:rPr>
              <a:t>non è solo  </a:t>
            </a:r>
            <a:r>
              <a:rPr lang="it-IT" sz="2400" b="1" dirty="0">
                <a:solidFill>
                  <a:srgbClr val="006600"/>
                </a:solidFill>
              </a:rPr>
              <a:t>alimento, ma </a:t>
            </a:r>
            <a:r>
              <a:rPr lang="it-IT" sz="2400" b="1" dirty="0" smtClean="0">
                <a:solidFill>
                  <a:srgbClr val="006600"/>
                </a:solidFill>
              </a:rPr>
              <a:t>usato anche </a:t>
            </a:r>
            <a:r>
              <a:rPr lang="it-IT" sz="2400" b="1" dirty="0">
                <a:solidFill>
                  <a:srgbClr val="006600"/>
                </a:solidFill>
              </a:rPr>
              <a:t>in terapia per le proprietà </a:t>
            </a:r>
            <a:r>
              <a:rPr lang="it-IT" sz="2400" b="1" dirty="0">
                <a:solidFill>
                  <a:srgbClr val="006600"/>
                </a:solidFill>
                <a:hlinkClick r:id="rId3"/>
              </a:rPr>
              <a:t>lassative</a:t>
            </a:r>
            <a:r>
              <a:rPr lang="it-IT" sz="2400" b="1" dirty="0">
                <a:solidFill>
                  <a:srgbClr val="006600"/>
                </a:solidFill>
              </a:rPr>
              <a:t> e colecistocinetiche, come </a:t>
            </a:r>
            <a:r>
              <a:rPr lang="it-IT" sz="2400" b="1" dirty="0">
                <a:solidFill>
                  <a:srgbClr val="006600"/>
                </a:solidFill>
                <a:hlinkClick r:id="rId4"/>
              </a:rPr>
              <a:t>epatoprotettore</a:t>
            </a:r>
            <a:r>
              <a:rPr lang="it-IT" sz="2400" b="1" dirty="0">
                <a:solidFill>
                  <a:srgbClr val="006600"/>
                </a:solidFill>
              </a:rPr>
              <a:t>, contro l'</a:t>
            </a:r>
            <a:r>
              <a:rPr lang="it-IT" sz="2400" b="1" dirty="0">
                <a:solidFill>
                  <a:srgbClr val="006600"/>
                </a:solidFill>
                <a:hlinkClick r:id="rId5"/>
              </a:rPr>
              <a:t>ulcera gastrica</a:t>
            </a:r>
            <a:r>
              <a:rPr lang="it-IT" sz="2400" b="1" dirty="0">
                <a:solidFill>
                  <a:srgbClr val="006600"/>
                </a:solidFill>
              </a:rPr>
              <a:t> e come emolliente locale. </a:t>
            </a:r>
            <a:endParaRPr lang="it-IT" sz="2400" b="1" dirty="0" smtClean="0">
              <a:solidFill>
                <a:srgbClr val="006600"/>
              </a:solidFill>
            </a:endParaRPr>
          </a:p>
          <a:p>
            <a:r>
              <a:rPr lang="it-IT" sz="2400" b="1" dirty="0" smtClean="0">
                <a:solidFill>
                  <a:srgbClr val="006600"/>
                </a:solidFill>
              </a:rPr>
              <a:t>Il </a:t>
            </a:r>
            <a:r>
              <a:rPr lang="it-IT" sz="2400" b="1" dirty="0">
                <a:solidFill>
                  <a:srgbClr val="006600"/>
                </a:solidFill>
                <a:hlinkClick r:id="rId6"/>
              </a:rPr>
              <a:t>decotto</a:t>
            </a:r>
            <a:r>
              <a:rPr lang="it-IT" sz="2400" b="1" dirty="0">
                <a:solidFill>
                  <a:srgbClr val="006600"/>
                </a:solidFill>
              </a:rPr>
              <a:t> di foglie e corteccia viene utilizzato per combattere reumatismi, </a:t>
            </a:r>
            <a:r>
              <a:rPr lang="it-IT" sz="2400" b="1" dirty="0">
                <a:solidFill>
                  <a:srgbClr val="006600"/>
                </a:solidFill>
                <a:hlinkClick r:id="rId7"/>
              </a:rPr>
              <a:t>febbre</a:t>
            </a:r>
            <a:r>
              <a:rPr lang="it-IT" sz="2400" b="1" dirty="0">
                <a:solidFill>
                  <a:srgbClr val="006600"/>
                </a:solidFill>
              </a:rPr>
              <a:t>, </a:t>
            </a:r>
            <a:r>
              <a:rPr lang="it-IT" sz="2400" b="1" dirty="0">
                <a:solidFill>
                  <a:srgbClr val="006600"/>
                </a:solidFill>
                <a:hlinkClick r:id="rId8"/>
              </a:rPr>
              <a:t>gotta</a:t>
            </a:r>
            <a:r>
              <a:rPr lang="it-IT" sz="2400" b="1" dirty="0">
                <a:solidFill>
                  <a:srgbClr val="006600"/>
                </a:solidFill>
              </a:rPr>
              <a:t>, </a:t>
            </a:r>
            <a:r>
              <a:rPr lang="it-IT" sz="2400" b="1" dirty="0">
                <a:solidFill>
                  <a:srgbClr val="006600"/>
                </a:solidFill>
                <a:hlinkClick r:id="rId9"/>
              </a:rPr>
              <a:t>ipertensione arteriosa</a:t>
            </a:r>
            <a:r>
              <a:rPr lang="it-IT" sz="2400" b="1" dirty="0">
                <a:solidFill>
                  <a:srgbClr val="006600"/>
                </a:solidFill>
              </a:rPr>
              <a:t>, </a:t>
            </a:r>
            <a:r>
              <a:rPr lang="it-IT" sz="2400" b="1" dirty="0">
                <a:solidFill>
                  <a:srgbClr val="006600"/>
                </a:solidFill>
                <a:hlinkClick r:id="rId10"/>
              </a:rPr>
              <a:t>emorroidi</a:t>
            </a:r>
            <a:r>
              <a:rPr lang="it-IT" sz="2400" b="1" dirty="0">
                <a:solidFill>
                  <a:srgbClr val="006600"/>
                </a:solidFill>
              </a:rPr>
              <a:t> e per disinfettare piaghe e ferite.</a:t>
            </a:r>
            <a:r>
              <a:rPr lang="it-IT" b="1" dirty="0">
                <a:solidFill>
                  <a:srgbClr val="006600"/>
                </a:solidFill>
              </a:rPr>
              <a:t/>
            </a:r>
            <a:br>
              <a:rPr lang="it-IT" b="1" dirty="0">
                <a:solidFill>
                  <a:srgbClr val="006600"/>
                </a:solidFill>
              </a:rPr>
            </a:br>
            <a:endParaRPr lang="it-IT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6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eminari\Foschi\22 alimen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39" y="2564903"/>
            <a:ext cx="4072451" cy="3744416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eminari\Foschi\10 alime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54" y="3645024"/>
            <a:ext cx="4067159" cy="2381961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3050" y="258323"/>
            <a:ext cx="84476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trenta cibi intelligenti per vivere di più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(e meglio)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Alimenti che si comportano come farmaci, capaci di curare e proteggere</a:t>
            </a:r>
            <a:b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l’organismo. 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Lo</a:t>
            </a:r>
            <a:r>
              <a:rPr kumimoji="0" lang="it-IT" altLang="it-IT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«</a:t>
            </a:r>
            <a:r>
              <a:rPr kumimoji="0" lang="it-IT" altLang="it-IT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Smartfood</a:t>
            </a: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» influenza i geni che presiedono alla durata della vita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3" name="Picture 5" descr="http://dizionari.corriere.it/images/inf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20675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139952" y="1377642"/>
            <a:ext cx="598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/>
          </a:p>
          <a:p>
            <a:r>
              <a:rPr lang="it-IT" dirty="0" smtClean="0"/>
              <a:t>-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771800" y="1643316"/>
            <a:ext cx="4740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Corriere della Sera (</a:t>
            </a:r>
            <a:r>
              <a:rPr lang="it-IT" sz="1400" dirty="0" smtClean="0"/>
              <a:t>mercoledì </a:t>
            </a:r>
            <a:r>
              <a:rPr lang="it-IT" sz="1400" dirty="0"/>
              <a:t>24 febbraio 2016 </a:t>
            </a:r>
            <a:r>
              <a:rPr lang="it-IT" sz="1400" dirty="0" smtClean="0"/>
              <a:t>)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2054" name="Picture 6" descr="D:\seminari\Foschi\51OP+56u5YL._SX315_BO1,204,203,2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7798" y="1744183"/>
            <a:ext cx="1200220" cy="1543140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6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7624" y="5589240"/>
            <a:ext cx="6840760" cy="810478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it-IT" sz="2000" i="1" dirty="0" smtClean="0">
                <a:solidFill>
                  <a:srgbClr val="002060"/>
                </a:solidFill>
              </a:rPr>
              <a:t>Immagine del buco </a:t>
            </a:r>
            <a:r>
              <a:rPr lang="it-IT" sz="2000" i="1" dirty="0">
                <a:solidFill>
                  <a:srgbClr val="002060"/>
                </a:solidFill>
              </a:rPr>
              <a:t>d</a:t>
            </a:r>
            <a:r>
              <a:rPr lang="it-IT" sz="2000" i="1" dirty="0" smtClean="0">
                <a:solidFill>
                  <a:srgbClr val="002060"/>
                </a:solidFill>
              </a:rPr>
              <a:t>ell'ozono sopra l'Antartico, Settembre 2006. </a:t>
            </a:r>
            <a:r>
              <a:rPr lang="it-IT" i="1" dirty="0" smtClean="0">
                <a:solidFill>
                  <a:srgbClr val="002060"/>
                </a:solidFill>
              </a:rPr>
              <a:t>(Il pi</a:t>
            </a:r>
            <a:r>
              <a:rPr lang="it-IT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ù grande mai registrato) </a:t>
            </a:r>
            <a:r>
              <a:rPr lang="it-IT" sz="2000" dirty="0" smtClean="0">
                <a:solidFill>
                  <a:srgbClr val="002060"/>
                </a:solidFill>
              </a:rPr>
              <a:t>Foto</a:t>
            </a:r>
            <a:r>
              <a:rPr lang="it-IT" sz="2000" dirty="0">
                <a:solidFill>
                  <a:srgbClr val="002060"/>
                </a:solidFill>
              </a:rPr>
              <a:t>: </a:t>
            </a:r>
            <a:r>
              <a:rPr lang="it-IT" sz="2000" dirty="0" smtClean="0">
                <a:solidFill>
                  <a:srgbClr val="002060"/>
                </a:solidFill>
              </a:rPr>
              <a:t>NASA</a:t>
            </a:r>
            <a:endParaRPr lang="it-IT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seminari\arcobaleno\inquinamento\ozono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1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eminari\arcobaleno\inquinamento\ozono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536504" cy="66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63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seminari\arcobaleno\inquinamento\ozon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7430"/>
            <a:ext cx="3744416" cy="1547693"/>
          </a:xfrm>
          <a:prstGeom prst="rect">
            <a:avLst/>
          </a:prstGeom>
          <a:noFill/>
          <a:ln w="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91413" y="116632"/>
            <a:ext cx="6948939" cy="514115"/>
          </a:xfrm>
          <a:prstGeom prst="rect">
            <a:avLst/>
          </a:prstGeom>
          <a:solidFill>
            <a:srgbClr val="E4C9FF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2800" b="1" i="1" dirty="0" smtClean="0">
                <a:solidFill>
                  <a:srgbClr val="0000CC"/>
                </a:solidFill>
              </a:rPr>
              <a:t>OZONO O</a:t>
            </a:r>
            <a:r>
              <a:rPr lang="it-IT" sz="2800" b="1" i="1" baseline="-25000" dirty="0" smtClean="0">
                <a:solidFill>
                  <a:srgbClr val="0000CC"/>
                </a:solidFill>
              </a:rPr>
              <a:t>3  </a:t>
            </a:r>
            <a:r>
              <a:rPr lang="it-IT" sz="1600" i="1" dirty="0" smtClean="0">
                <a:solidFill>
                  <a:srgbClr val="0000CC"/>
                </a:solidFill>
              </a:rPr>
              <a:t>Inquinante secondario</a:t>
            </a:r>
            <a:endParaRPr lang="it-IT" sz="1600" b="1" i="1" baseline="-25000" dirty="0">
              <a:solidFill>
                <a:srgbClr val="0000CC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45586" y="2730512"/>
            <a:ext cx="7542838" cy="3877985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È un gas instabile </a:t>
            </a:r>
            <a:r>
              <a:rPr lang="it-IT" sz="2000" dirty="0" smtClean="0"/>
              <a:t>ed </a:t>
            </a:r>
            <a:r>
              <a:rPr lang="it-IT" sz="2000" dirty="0"/>
              <a:t>allo </a:t>
            </a:r>
            <a:r>
              <a:rPr lang="it-IT" sz="2000" u="sng" dirty="0"/>
              <a:t>stato liquido è esplosivo</a:t>
            </a:r>
            <a:r>
              <a:rPr lang="it-IT" sz="2000" dirty="0"/>
              <a:t>.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Non può </a:t>
            </a:r>
            <a:r>
              <a:rPr lang="it-IT" sz="2000" dirty="0" smtClean="0"/>
              <a:t>essere </a:t>
            </a:r>
            <a:r>
              <a:rPr lang="it-IT" sz="2000" dirty="0"/>
              <a:t>conservato, e deve essere prodotto al momento dell’uso.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Ha un odore pungente caratteristico </a:t>
            </a:r>
            <a:r>
              <a:rPr lang="it-IT" sz="2000" dirty="0" smtClean="0"/>
              <a:t>- il </a:t>
            </a:r>
            <a:r>
              <a:rPr lang="it-IT" sz="2000" dirty="0"/>
              <a:t>suo nome deriva dal </a:t>
            </a:r>
            <a:r>
              <a:rPr lang="it-IT" sz="2000" dirty="0" smtClean="0"/>
              <a:t>verbo greco </a:t>
            </a:r>
            <a:r>
              <a:rPr lang="it-IT" sz="2000" dirty="0"/>
              <a:t>ὄζειν, "puzzare</a:t>
            </a:r>
            <a:r>
              <a:rPr lang="it-IT" sz="2000" dirty="0" smtClean="0"/>
              <a:t>"- </a:t>
            </a:r>
            <a:r>
              <a:rPr lang="it-IT" sz="2000" dirty="0"/>
              <a:t>ed è fortemente irritante per le mucose</a:t>
            </a:r>
            <a:r>
              <a:rPr lang="it-IT" sz="2000" dirty="0" smtClean="0"/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algn="just"/>
            <a:r>
              <a:rPr lang="it-IT" i="1" dirty="0" smtClean="0"/>
              <a:t>            (</a:t>
            </a:r>
            <a:r>
              <a:rPr lang="it-IT" i="1" dirty="0"/>
              <a:t>è </a:t>
            </a:r>
            <a:r>
              <a:rPr lang="it-IT" i="1" dirty="0" smtClean="0"/>
              <a:t>lo </a:t>
            </a:r>
            <a:r>
              <a:rPr lang="it-IT" i="1" dirty="0"/>
              <a:t>stesso </a:t>
            </a:r>
            <a:r>
              <a:rPr lang="it-IT" i="1" dirty="0" smtClean="0"/>
              <a:t>odore che </a:t>
            </a:r>
            <a:r>
              <a:rPr lang="it-IT" i="1" dirty="0"/>
              <a:t>accompagna talvolta i temporali, </a:t>
            </a:r>
            <a:r>
              <a:rPr lang="it-IT" i="1" dirty="0" smtClean="0"/>
              <a:t>dovuto</a:t>
            </a:r>
          </a:p>
          <a:p>
            <a:pPr algn="just"/>
            <a:r>
              <a:rPr lang="it-IT" i="1" dirty="0"/>
              <a:t> </a:t>
            </a:r>
            <a:r>
              <a:rPr lang="it-IT" i="1" dirty="0" smtClean="0"/>
              <a:t>           proprio all'ozono prodotto dalle </a:t>
            </a:r>
            <a:r>
              <a:rPr lang="it-IT" i="1" dirty="0"/>
              <a:t>scariche dei </a:t>
            </a:r>
            <a:r>
              <a:rPr lang="it-IT" i="1" dirty="0" smtClean="0"/>
              <a:t>fulmini)</a:t>
            </a:r>
            <a:endParaRPr lang="it-IT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È un </a:t>
            </a:r>
            <a:r>
              <a:rPr lang="it-IT" sz="2000" dirty="0" smtClean="0"/>
              <a:t>energico ossidante </a:t>
            </a:r>
            <a:r>
              <a:rPr lang="it-IT" sz="2000" dirty="0"/>
              <a:t>e per gli esseri viventi è un gas </a:t>
            </a:r>
            <a:r>
              <a:rPr lang="it-IT" sz="2000" dirty="0" smtClean="0"/>
              <a:t>altamente velenoso</a:t>
            </a:r>
            <a:r>
              <a:rPr lang="it-IT" sz="2000" dirty="0"/>
              <a:t>. </a:t>
            </a:r>
            <a:endParaRPr lang="it-IT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Trova </a:t>
            </a:r>
            <a:r>
              <a:rPr lang="it-IT" sz="2000" dirty="0"/>
              <a:t>ampio uso come disinfettante (piscine, acquedotti) e sbiancante.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5122" name="Picture 2" descr="D:\seminari\arcobaleno\inquinamento\ozono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920" y="907430"/>
            <a:ext cx="2909528" cy="16707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01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eminari\arcobaleno\inquinamento\ozono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52" y="648737"/>
            <a:ext cx="5065301" cy="5587771"/>
          </a:xfrm>
          <a:prstGeom prst="rect">
            <a:avLst/>
          </a:prstGeom>
          <a:ln w="12700"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CasellaDiTesto 3"/>
          <p:cNvSpPr txBox="1"/>
          <p:nvPr/>
        </p:nvSpPr>
        <p:spPr>
          <a:xfrm>
            <a:off x="5199802" y="2565459"/>
            <a:ext cx="3672408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Formazione</a:t>
            </a:r>
          </a:p>
          <a:p>
            <a:pPr algn="ctr">
              <a:spcBef>
                <a:spcPts val="2000"/>
              </a:spcBef>
              <a:spcAft>
                <a:spcPts val="2000"/>
              </a:spcAft>
            </a:pPr>
            <a:r>
              <a:rPr lang="it-IT" sz="3600" dirty="0" smtClean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it-IT" sz="3600" dirty="0" smtClean="0">
                <a:solidFill>
                  <a:srgbClr val="002060"/>
                </a:solidFill>
              </a:rPr>
              <a:t>Distruzione</a:t>
            </a:r>
          </a:p>
          <a:p>
            <a:pPr algn="ctr"/>
            <a:endParaRPr lang="it-IT" sz="3600" dirty="0" smtClean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84168" y="1423766"/>
            <a:ext cx="174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i="1" dirty="0" smtClean="0">
                <a:solidFill>
                  <a:srgbClr val="0000CC"/>
                </a:solidFill>
              </a:rPr>
              <a:t>O</a:t>
            </a:r>
            <a:r>
              <a:rPr lang="it-IT" sz="5400" i="1" baseline="-25000" dirty="0" smtClean="0">
                <a:solidFill>
                  <a:srgbClr val="0000CC"/>
                </a:solidFill>
              </a:rPr>
              <a:t>3</a:t>
            </a:r>
            <a:endParaRPr lang="it-IT" sz="4000" i="1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248627"/>
            <a:ext cx="345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2060"/>
                </a:solidFill>
              </a:rPr>
              <a:t>Stratosfera: 25 </a:t>
            </a:r>
            <a:r>
              <a:rPr lang="it-IT" sz="2000" i="1" dirty="0">
                <a:solidFill>
                  <a:srgbClr val="002060"/>
                </a:solidFill>
              </a:rPr>
              <a:t>km di </a:t>
            </a:r>
            <a:r>
              <a:rPr lang="it-IT" sz="2000" i="1" dirty="0" smtClean="0">
                <a:solidFill>
                  <a:srgbClr val="002060"/>
                </a:solidFill>
              </a:rPr>
              <a:t>altezza</a:t>
            </a:r>
            <a:endParaRPr lang="it-IT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8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36990" y="6237312"/>
            <a:ext cx="2133600" cy="365125"/>
          </a:xfrm>
        </p:spPr>
        <p:txBody>
          <a:bodyPr/>
          <a:lstStyle/>
          <a:p>
            <a:fld id="{6DCA9DCD-58C3-499B-9F11-C24AF9160D2A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8" name="CasellaDiTesto 3"/>
          <p:cNvSpPr txBox="1"/>
          <p:nvPr/>
        </p:nvSpPr>
        <p:spPr>
          <a:xfrm>
            <a:off x="222548" y="332656"/>
            <a:ext cx="854804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i="1" dirty="0" smtClean="0"/>
              <a:t>Effetti della radiazione UV sul corpo umano</a:t>
            </a:r>
            <a:endParaRPr lang="it-IT" sz="3200" i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03648" y="1206248"/>
            <a:ext cx="6336704" cy="2366768"/>
            <a:chOff x="1403648" y="1206248"/>
            <a:chExt cx="6336704" cy="2366768"/>
          </a:xfrm>
        </p:grpSpPr>
        <p:grpSp>
          <p:nvGrpSpPr>
            <p:cNvPr id="15" name="Group 14"/>
            <p:cNvGrpSpPr/>
            <p:nvPr/>
          </p:nvGrpSpPr>
          <p:grpSpPr>
            <a:xfrm>
              <a:off x="1479512" y="1475288"/>
              <a:ext cx="6005142" cy="2088232"/>
              <a:chOff x="1479512" y="763960"/>
              <a:chExt cx="6005142" cy="208823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9512" y="763960"/>
                <a:ext cx="6005142" cy="20882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508104" y="1880084"/>
                <a:ext cx="1224136" cy="3247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35696" y="2780928"/>
                <a:ext cx="5040560" cy="7126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00192" y="2492896"/>
                <a:ext cx="1008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TERRA</a:t>
                </a:r>
                <a:endParaRPr lang="en-US" sz="16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76240" y="1720701"/>
              <a:ext cx="675680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03648" y="1432669"/>
              <a:ext cx="633670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8036" y="157465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solidFill>
                    <a:srgbClr val="0000CC"/>
                  </a:solidFill>
                </a:rPr>
                <a:t>Lunghezza</a:t>
              </a:r>
              <a:r>
                <a:rPr lang="en-US" sz="1000" dirty="0" smtClean="0">
                  <a:solidFill>
                    <a:srgbClr val="0000CC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CC"/>
                  </a:solidFill>
                </a:rPr>
                <a:t>d’onda</a:t>
              </a:r>
              <a:endParaRPr lang="en-US" sz="1000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416" y="1278780"/>
              <a:ext cx="33386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</a:rPr>
                <a:t>TIPI DI RADIAZIONE ULTRAVIOLETTA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73124" y="1206248"/>
              <a:ext cx="6011530" cy="2366768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07454" y="2985109"/>
              <a:ext cx="1013953" cy="152768"/>
            </a:xfrm>
            <a:prstGeom prst="rect">
              <a:avLst/>
            </a:prstGeom>
            <a:solidFill>
              <a:srgbClr val="B6E6E8"/>
            </a:solidFill>
            <a:ln w="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5936" y="2937040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00CC"/>
                  </a:solidFill>
                </a:rPr>
                <a:t>Strato</a:t>
              </a:r>
              <a:r>
                <a:rPr lang="en-US" sz="1200" dirty="0" smtClean="0">
                  <a:solidFill>
                    <a:srgbClr val="0000CC"/>
                  </a:solidFill>
                </a:rPr>
                <a:t> di </a:t>
              </a:r>
              <a:r>
                <a:rPr lang="en-US" sz="1200" dirty="0" err="1" smtClean="0">
                  <a:solidFill>
                    <a:srgbClr val="0000CC"/>
                  </a:solidFill>
                </a:rPr>
                <a:t>ozono</a:t>
              </a:r>
              <a:endParaRPr lang="en-US" sz="12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1923" y="2469312"/>
            <a:ext cx="2898229" cy="3109624"/>
            <a:chOff x="3041923" y="2469312"/>
            <a:chExt cx="2898229" cy="3109624"/>
          </a:xfrm>
        </p:grpSpPr>
        <p:sp>
          <p:nvSpPr>
            <p:cNvPr id="5" name="CasellaDiTesto 4"/>
            <p:cNvSpPr txBox="1"/>
            <p:nvPr/>
          </p:nvSpPr>
          <p:spPr>
            <a:xfrm>
              <a:off x="3041923" y="3978498"/>
              <a:ext cx="2898229" cy="1600438"/>
            </a:xfrm>
            <a:prstGeom prst="rect">
              <a:avLst/>
            </a:prstGeom>
            <a:noFill/>
            <a:ln w="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UV-B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600" dirty="0"/>
                <a:t>P</a:t>
              </a:r>
              <a:r>
                <a:rPr lang="it-IT" sz="1600" dirty="0" smtClean="0"/>
                <a:t>iù pericolosi dei </a:t>
              </a:r>
              <a:r>
                <a:rPr lang="it-IT" sz="1600" dirty="0"/>
                <a:t>raggi </a:t>
              </a:r>
              <a:r>
                <a:rPr lang="it-IT" sz="1600" dirty="0" smtClean="0"/>
                <a:t>UV-A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00" dirty="0" smtClean="0"/>
                <a:t>Causa </a:t>
              </a:r>
              <a:r>
                <a:rPr lang="it-IT" sz="1600" dirty="0"/>
                <a:t>principale dei </a:t>
              </a:r>
              <a:r>
                <a:rPr lang="it-IT" sz="1600" b="1" u="sng" dirty="0"/>
                <a:t>tumori</a:t>
              </a:r>
              <a:r>
                <a:rPr lang="it-IT" sz="1600" u="sng" dirty="0"/>
                <a:t> della pelle, </a:t>
              </a:r>
              <a:r>
                <a:rPr lang="it-IT" sz="1600" u="sng" dirty="0" smtClean="0"/>
                <a:t>di ustioni </a:t>
              </a:r>
              <a:r>
                <a:rPr lang="it-IT" sz="1600" u="sng" dirty="0"/>
                <a:t>e </a:t>
              </a:r>
              <a:r>
                <a:rPr lang="it-IT" sz="1600" u="sng" dirty="0" smtClean="0"/>
                <a:t>dell’insorgenza della cataratta.</a:t>
              </a:r>
              <a:r>
                <a:rPr lang="it-IT" sz="1600" dirty="0" smtClean="0"/>
                <a:t> </a:t>
              </a:r>
              <a:endParaRPr lang="it-IT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800174" y="2469312"/>
              <a:ext cx="602357" cy="14698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1520" y="2519404"/>
            <a:ext cx="2736304" cy="3305753"/>
            <a:chOff x="251520" y="2519404"/>
            <a:chExt cx="2736304" cy="3305753"/>
          </a:xfrm>
        </p:grpSpPr>
        <p:sp>
          <p:nvSpPr>
            <p:cNvPr id="17" name="Rectangle 16"/>
            <p:cNvSpPr/>
            <p:nvPr/>
          </p:nvSpPr>
          <p:spPr>
            <a:xfrm>
              <a:off x="251520" y="3978498"/>
              <a:ext cx="2736304" cy="1846659"/>
            </a:xfrm>
            <a:prstGeom prst="rect">
              <a:avLst/>
            </a:prstGeom>
            <a:ln w="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b="1" dirty="0" smtClean="0"/>
                <a:t>UV-A</a:t>
              </a:r>
              <a:r>
                <a:rPr lang="it-IT" dirty="0" smtClean="0"/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600" dirty="0" smtClean="0"/>
                <a:t>Contribuiscono all’</a:t>
              </a:r>
              <a:r>
                <a:rPr lang="it-IT" sz="1600" u="sng" dirty="0" smtClean="0"/>
                <a:t>invecchiamento precoce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600" dirty="0" smtClean="0"/>
                <a:t>Promuovono la </a:t>
              </a:r>
              <a:r>
                <a:rPr lang="it-IT" sz="1600" dirty="0"/>
                <a:t>formazione </a:t>
              </a:r>
              <a:r>
                <a:rPr lang="it-IT" sz="1600" dirty="0" smtClean="0"/>
                <a:t>delle </a:t>
              </a:r>
              <a:r>
                <a:rPr lang="it-IT" sz="1600" u="sng" dirty="0" smtClean="0"/>
                <a:t>rughe della pelle.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600" dirty="0" smtClean="0"/>
                <a:t>Indicati </a:t>
              </a:r>
              <a:r>
                <a:rPr lang="it-IT" sz="1600" dirty="0"/>
                <a:t>come </a:t>
              </a:r>
              <a:r>
                <a:rPr lang="it-IT" sz="1600" u="sng" dirty="0"/>
                <a:t>causa del </a:t>
              </a:r>
              <a:r>
                <a:rPr lang="it-IT" sz="1600" b="1" u="sng" dirty="0"/>
                <a:t>cancro</a:t>
              </a:r>
              <a:r>
                <a:rPr lang="it-IT" sz="1600" u="sng" dirty="0"/>
                <a:t> della </a:t>
              </a:r>
              <a:r>
                <a:rPr lang="it-IT" sz="1600" u="sng" dirty="0" smtClean="0"/>
                <a:t>pelle.</a:t>
              </a:r>
              <a:r>
                <a:rPr lang="it-IT" sz="1600" dirty="0" smtClean="0"/>
                <a:t> </a:t>
              </a:r>
              <a:endParaRPr lang="it-IT" sz="16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1259632" y="2519404"/>
              <a:ext cx="1080120" cy="14590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21064" y="2591412"/>
            <a:ext cx="3149526" cy="2998254"/>
            <a:chOff x="5621064" y="2591412"/>
            <a:chExt cx="3149526" cy="2998254"/>
          </a:xfrm>
        </p:grpSpPr>
        <p:sp>
          <p:nvSpPr>
            <p:cNvPr id="6" name="CasellaDiTesto 5"/>
            <p:cNvSpPr txBox="1"/>
            <p:nvPr/>
          </p:nvSpPr>
          <p:spPr>
            <a:xfrm>
              <a:off x="6012160" y="3989228"/>
              <a:ext cx="2758430" cy="1600438"/>
            </a:xfrm>
            <a:prstGeom prst="rect">
              <a:avLst/>
            </a:prstGeom>
            <a:noFill/>
            <a:ln w="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UV-C</a:t>
              </a:r>
              <a:r>
                <a:rPr lang="it-IT" dirty="0" smtClean="0"/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sz="1600" dirty="0"/>
                <a:t>E</a:t>
              </a:r>
              <a:r>
                <a:rPr lang="it-IT" sz="1600" dirty="0" smtClean="0"/>
                <a:t>stremamente pericolosi, ma </a:t>
              </a:r>
              <a:r>
                <a:rPr lang="it-IT" sz="1600" u="sng" dirty="0"/>
                <a:t>non</a:t>
              </a:r>
              <a:r>
                <a:rPr lang="it-IT" sz="1600" dirty="0"/>
                <a:t> </a:t>
              </a:r>
              <a:r>
                <a:rPr lang="it-IT" sz="1600" dirty="0" smtClean="0"/>
                <a:t>raggiungono </a:t>
              </a:r>
              <a:r>
                <a:rPr lang="it-IT" sz="1600" dirty="0"/>
                <a:t>la </a:t>
              </a:r>
              <a:r>
                <a:rPr lang="it-IT" sz="1600" dirty="0" smtClean="0"/>
                <a:t>superficie terrestre perch</a:t>
              </a:r>
              <a:r>
                <a:rPr lang="it-IT" sz="16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lang="it-IT" sz="1600" dirty="0" smtClean="0"/>
                <a:t> assorbiti nell'atmosfera dall‘Ozono.</a:t>
              </a:r>
              <a:endParaRPr lang="it-IT" sz="16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621064" y="2591412"/>
              <a:ext cx="895152" cy="13978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250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22014</TotalTime>
  <Words>1642</Words>
  <Application>Microsoft Office PowerPoint</Application>
  <PresentationFormat>Presentazione su schermo (4:3)</PresentationFormat>
  <Paragraphs>294</Paragraphs>
  <Slides>43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In un Olio d’Oliva di buona qualità:</vt:lpstr>
      <vt:lpstr>Olio EVO</vt:lpstr>
      <vt:lpstr>Olio EVO</vt:lpstr>
      <vt:lpstr>Diapositiva 39</vt:lpstr>
      <vt:lpstr>Diapositiva 40</vt:lpstr>
      <vt:lpstr>Diapositiva 41</vt:lpstr>
      <vt:lpstr>Farmacopea 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Benito</dc:creator>
  <cp:lastModifiedBy>PC</cp:lastModifiedBy>
  <cp:revision>963</cp:revision>
  <dcterms:created xsi:type="dcterms:W3CDTF">2014-12-08T15:11:07Z</dcterms:created>
  <dcterms:modified xsi:type="dcterms:W3CDTF">2016-03-06T21:59:52Z</dcterms:modified>
</cp:coreProperties>
</file>